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xlsx" ContentType="application/vnd.openxmlformats-officedocument.spreadsheetml.sheet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diagrams/colors1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337" r:id="rId2"/>
    <p:sldId id="338" r:id="rId3"/>
    <p:sldId id="340" r:id="rId4"/>
    <p:sldId id="355" r:id="rId5"/>
    <p:sldId id="354" r:id="rId6"/>
    <p:sldId id="358" r:id="rId7"/>
    <p:sldId id="345" r:id="rId8"/>
    <p:sldId id="356" r:id="rId9"/>
    <p:sldId id="344" r:id="rId10"/>
    <p:sldId id="357" r:id="rId11"/>
    <p:sldId id="346" r:id="rId12"/>
    <p:sldId id="347" r:id="rId13"/>
    <p:sldId id="348" r:id="rId14"/>
    <p:sldId id="349" r:id="rId15"/>
    <p:sldId id="360" r:id="rId16"/>
    <p:sldId id="350" r:id="rId17"/>
    <p:sldId id="359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385" r:id="rId42"/>
    <p:sldId id="386" r:id="rId43"/>
    <p:sldId id="387" r:id="rId44"/>
    <p:sldId id="388" r:id="rId45"/>
    <p:sldId id="389" r:id="rId46"/>
    <p:sldId id="390" r:id="rId47"/>
    <p:sldId id="391" r:id="rId48"/>
    <p:sldId id="392" r:id="rId49"/>
    <p:sldId id="393" r:id="rId50"/>
    <p:sldId id="394" r:id="rId51"/>
    <p:sldId id="395" r:id="rId52"/>
    <p:sldId id="396" r:id="rId53"/>
    <p:sldId id="397" r:id="rId54"/>
    <p:sldId id="398" r:id="rId55"/>
    <p:sldId id="399" r:id="rId56"/>
    <p:sldId id="400" r:id="rId57"/>
    <p:sldId id="401" r:id="rId58"/>
    <p:sldId id="402" r:id="rId59"/>
    <p:sldId id="406" r:id="rId60"/>
    <p:sldId id="407" r:id="rId61"/>
    <p:sldId id="408" r:id="rId62"/>
    <p:sldId id="409" r:id="rId63"/>
    <p:sldId id="410" r:id="rId64"/>
    <p:sldId id="411" r:id="rId65"/>
    <p:sldId id="412" r:id="rId66"/>
    <p:sldId id="413" r:id="rId6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003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8" autoAdjust="0"/>
    <p:restoredTop sz="89847" autoAdjust="0"/>
  </p:normalViewPr>
  <p:slideViewPr>
    <p:cSldViewPr>
      <p:cViewPr varScale="1">
        <p:scale>
          <a:sx n="62" d="100"/>
          <a:sy n="62" d="100"/>
        </p:scale>
        <p:origin x="-51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580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Office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4"/>
            <c:spPr>
              <a:ln>
                <a:noFill/>
              </a:ln>
              <a:scene3d>
                <a:camera prst="orthographicFront"/>
                <a:lightRig rig="threePt" dir="t"/>
              </a:scene3d>
              <a:sp3d/>
            </c:spPr>
          </c:dPt>
          <c:cat>
            <c:strRef>
              <c:f>Sheet1!$A$2:$A$6</c:f>
              <c:strCache>
                <c:ptCount val="5"/>
                <c:pt idx="0">
                  <c:v>프로젝트 계획 파트분할     (5/10~5/13)</c:v>
                </c:pt>
                <c:pt idx="1">
                  <c:v>DB설계  데이터 입력    (5/14~5/18)</c:v>
                </c:pt>
                <c:pt idx="2">
                  <c:v>세부 페이지 제작     (5/19~5/23)</c:v>
                </c:pt>
                <c:pt idx="3">
                  <c:v>Server &amp; Client 제작   (5/24~6/1)</c:v>
                </c:pt>
                <c:pt idx="4">
                  <c:v>디버깅 &amp; 테스트 (6/2~6/13)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11</c:v>
                </c:pt>
                <c:pt idx="4">
                  <c:v>9</c:v>
                </c:pt>
              </c:numCache>
            </c:numRef>
          </c:val>
        </c:ser>
        <c:firstSliceAng val="0"/>
      </c:pieChart>
    </c:plotArea>
    <c:legend>
      <c:legendPos val="l"/>
      <c:layout>
        <c:manualLayout>
          <c:xMode val="edge"/>
          <c:yMode val="edge"/>
          <c:x val="8.4655793100353992E-3"/>
          <c:y val="0"/>
          <c:w val="0.37193811550427713"/>
          <c:h val="1"/>
        </c:manualLayout>
      </c:layout>
      <c:txPr>
        <a:bodyPr/>
        <a:lstStyle/>
        <a:p>
          <a:pPr>
            <a:defRPr sz="2000"/>
          </a:pPr>
          <a:endParaRPr lang="ko-KR"/>
        </a:p>
      </c:txPr>
    </c:legend>
    <c:plotVisOnly val="1"/>
  </c:chart>
  <c:txPr>
    <a:bodyPr/>
    <a:lstStyle/>
    <a:p>
      <a:pPr>
        <a:defRPr sz="1800"/>
      </a:pPr>
      <a:endParaRPr lang="ko-KR"/>
    </a:p>
  </c:txPr>
  <c:externalData r:id="rId1"/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4310D0-D59A-4FDF-8A90-4FD0BDF3CEA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595C7B74-28FF-40BC-8B2B-27125D029AB0}">
      <dgm:prSet phldrT="[텍스트]"/>
      <dgm:spPr/>
      <dgm:t>
        <a:bodyPr/>
        <a:lstStyle/>
        <a:p>
          <a:pPr latinLnBrk="1"/>
          <a:r>
            <a:rPr lang="en-US" altLang="ko-KR" dirty="0" err="1" smtClean="0">
              <a:solidFill>
                <a:srgbClr val="FF0000"/>
              </a:solidFill>
            </a:rPr>
            <a:t>Daum</a:t>
          </a:r>
          <a:endParaRPr lang="ko-KR" altLang="en-US" dirty="0">
            <a:solidFill>
              <a:srgbClr val="FF0000"/>
            </a:solidFill>
          </a:endParaRPr>
        </a:p>
      </dgm:t>
    </dgm:pt>
    <dgm:pt modelId="{2D0CE27B-069E-4C4F-89D3-C76969A3A352}" type="parTrans" cxnId="{150D81EB-1A41-4549-BD90-32DA10C1DCE8}">
      <dgm:prSet/>
      <dgm:spPr/>
      <dgm:t>
        <a:bodyPr/>
        <a:lstStyle/>
        <a:p>
          <a:pPr latinLnBrk="1"/>
          <a:endParaRPr lang="ko-KR" altLang="en-US"/>
        </a:p>
      </dgm:t>
    </dgm:pt>
    <dgm:pt modelId="{695B6558-7195-40F7-A3E9-A6F4CF42E7F1}" type="sibTrans" cxnId="{150D81EB-1A41-4549-BD90-32DA10C1DCE8}">
      <dgm:prSet/>
      <dgm:spPr/>
      <dgm:t>
        <a:bodyPr/>
        <a:lstStyle/>
        <a:p>
          <a:pPr latinLnBrk="1"/>
          <a:endParaRPr lang="ko-KR" altLang="en-US"/>
        </a:p>
      </dgm:t>
    </dgm:pt>
    <dgm:pt modelId="{CA0563E3-A219-4738-8C57-97766B0187CD}">
      <dgm:prSet phldrT="[텍스트]"/>
      <dgm:spPr/>
      <dgm:t>
        <a:bodyPr/>
        <a:lstStyle/>
        <a:p>
          <a:pPr latinLnBrk="1"/>
          <a:r>
            <a:rPr lang="en-US" altLang="ko-KR" dirty="0" smtClean="0">
              <a:solidFill>
                <a:srgbClr val="002060"/>
              </a:solidFill>
            </a:rPr>
            <a:t>Nate</a:t>
          </a:r>
          <a:endParaRPr lang="ko-KR" altLang="en-US" dirty="0">
            <a:solidFill>
              <a:srgbClr val="002060"/>
            </a:solidFill>
          </a:endParaRPr>
        </a:p>
      </dgm:t>
    </dgm:pt>
    <dgm:pt modelId="{F933953E-51CF-4794-93CB-985109328F1D}" type="parTrans" cxnId="{32F1D179-57AD-4126-BDE9-B7C635C8B070}">
      <dgm:prSet/>
      <dgm:spPr/>
      <dgm:t>
        <a:bodyPr/>
        <a:lstStyle/>
        <a:p>
          <a:pPr latinLnBrk="1"/>
          <a:endParaRPr lang="ko-KR" altLang="en-US"/>
        </a:p>
      </dgm:t>
    </dgm:pt>
    <dgm:pt modelId="{8E4B0EC9-DD62-40E3-BF6B-FF7805CF4A50}" type="sibTrans" cxnId="{32F1D179-57AD-4126-BDE9-B7C635C8B070}">
      <dgm:prSet/>
      <dgm:spPr/>
      <dgm:t>
        <a:bodyPr/>
        <a:lstStyle/>
        <a:p>
          <a:pPr latinLnBrk="1"/>
          <a:endParaRPr lang="ko-KR" altLang="en-US"/>
        </a:p>
      </dgm:t>
    </dgm:pt>
    <dgm:pt modelId="{66B2BD42-E4FA-4BEF-9A0A-9A6AFE68BD2C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3600" b="0" i="1" dirty="0" err="1" smtClean="0">
              <a:solidFill>
                <a:srgbClr val="00B050"/>
              </a:solidFill>
            </a:rPr>
            <a:t>Naver</a:t>
          </a:r>
          <a:endParaRPr lang="ko-KR" altLang="en-US" sz="3600" b="0" i="1" dirty="0">
            <a:solidFill>
              <a:srgbClr val="00B050"/>
            </a:solidFill>
          </a:endParaRPr>
        </a:p>
      </dgm:t>
    </dgm:pt>
    <dgm:pt modelId="{75658AF5-277C-4FDB-9161-05E3DEE984D4}" type="parTrans" cxnId="{C1810266-8488-4520-9B77-9364787307C1}">
      <dgm:prSet/>
      <dgm:spPr/>
      <dgm:t>
        <a:bodyPr/>
        <a:lstStyle/>
        <a:p>
          <a:pPr latinLnBrk="1"/>
          <a:endParaRPr lang="ko-KR" altLang="en-US"/>
        </a:p>
      </dgm:t>
    </dgm:pt>
    <dgm:pt modelId="{1D8D4CFE-12EC-425A-80FF-A227AF28F3FE}" type="sibTrans" cxnId="{C1810266-8488-4520-9B77-9364787307C1}">
      <dgm:prSet/>
      <dgm:spPr/>
      <dgm:t>
        <a:bodyPr/>
        <a:lstStyle/>
        <a:p>
          <a:pPr latinLnBrk="1"/>
          <a:endParaRPr lang="ko-KR" altLang="en-US"/>
        </a:p>
      </dgm:t>
    </dgm:pt>
    <dgm:pt modelId="{52F00018-F615-4218-8E85-E390B81E1B23}" type="pres">
      <dgm:prSet presAssocID="{4F4310D0-D59A-4FDF-8A90-4FD0BDF3CEA9}" presName="arrowDiagram" presStyleCnt="0">
        <dgm:presLayoutVars>
          <dgm:chMax val="5"/>
          <dgm:dir/>
          <dgm:resizeHandles val="exact"/>
        </dgm:presLayoutVars>
      </dgm:prSet>
      <dgm:spPr/>
    </dgm:pt>
    <dgm:pt modelId="{5B4186C5-6F29-4BC8-B8AA-2D1E298CD306}" type="pres">
      <dgm:prSet presAssocID="{4F4310D0-D59A-4FDF-8A90-4FD0BDF3CEA9}" presName="arrow" presStyleLbl="bgShp" presStyleIdx="0" presStyleCnt="1" custLinFactNeighborX="1172" custLinFactNeighborY="-1042"/>
      <dgm:spPr>
        <a:solidFill>
          <a:schemeClr val="accent5">
            <a:lumMod val="50000"/>
          </a:schemeClr>
        </a:solidFill>
        <a:ln>
          <a:solidFill>
            <a:schemeClr val="accent5"/>
          </a:solidFill>
        </a:ln>
      </dgm:spPr>
    </dgm:pt>
    <dgm:pt modelId="{4D45B9CE-B4A4-4CCB-93A5-C67CDC591B1F}" type="pres">
      <dgm:prSet presAssocID="{4F4310D0-D59A-4FDF-8A90-4FD0BDF3CEA9}" presName="arrowDiagram3" presStyleCnt="0"/>
      <dgm:spPr/>
    </dgm:pt>
    <dgm:pt modelId="{C1AA0CFF-E381-469B-9A0A-4330E55A5AA1}" type="pres">
      <dgm:prSet presAssocID="{595C7B74-28FF-40BC-8B2B-27125D029AB0}" presName="bullet3a" presStyleLbl="node1" presStyleIdx="0" presStyleCnt="3"/>
      <dgm:spPr>
        <a:solidFill>
          <a:srgbClr val="C00000"/>
        </a:solidFill>
        <a:ln>
          <a:noFill/>
        </a:ln>
      </dgm:spPr>
    </dgm:pt>
    <dgm:pt modelId="{E4AB9073-61F6-46F5-9CAA-E0C14ECF1D69}" type="pres">
      <dgm:prSet presAssocID="{595C7B74-28FF-40BC-8B2B-27125D029AB0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8693C0-54B2-4413-B391-6796F44CC234}" type="pres">
      <dgm:prSet presAssocID="{CA0563E3-A219-4738-8C57-97766B0187CD}" presName="bullet3b" presStyleLbl="node1" presStyleIdx="1" presStyleCnt="3"/>
      <dgm:spPr>
        <a:solidFill>
          <a:srgbClr val="002060"/>
        </a:solidFill>
        <a:ln>
          <a:noFill/>
        </a:ln>
      </dgm:spPr>
    </dgm:pt>
    <dgm:pt modelId="{2784BCB1-11E8-42FE-BBD0-874FCE0F9855}" type="pres">
      <dgm:prSet presAssocID="{CA0563E3-A219-4738-8C57-97766B0187CD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E325E6-55F7-4275-A2E4-0DD2DE3FECD7}" type="pres">
      <dgm:prSet presAssocID="{66B2BD42-E4FA-4BEF-9A0A-9A6AFE68BD2C}" presName="bullet3c" presStyleLbl="node1" presStyleIdx="2" presStyleCnt="3"/>
      <dgm:spPr>
        <a:solidFill>
          <a:srgbClr val="00B050"/>
        </a:solidFill>
        <a:ln>
          <a:noFill/>
        </a:ln>
      </dgm:spPr>
    </dgm:pt>
    <dgm:pt modelId="{D3306C8F-E89C-4D08-9A64-E37B5A46E558}" type="pres">
      <dgm:prSet presAssocID="{66B2BD42-E4FA-4BEF-9A0A-9A6AFE68BD2C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F12A562-0BCD-4883-8B91-18D33D5D635E}" type="presOf" srcId="{4F4310D0-D59A-4FDF-8A90-4FD0BDF3CEA9}" destId="{52F00018-F615-4218-8E85-E390B81E1B23}" srcOrd="0" destOrd="0" presId="urn:microsoft.com/office/officeart/2005/8/layout/arrow2"/>
    <dgm:cxn modelId="{758007B6-7983-48AC-B422-1BAC577DCFE6}" type="presOf" srcId="{66B2BD42-E4FA-4BEF-9A0A-9A6AFE68BD2C}" destId="{D3306C8F-E89C-4D08-9A64-E37B5A46E558}" srcOrd="0" destOrd="0" presId="urn:microsoft.com/office/officeart/2005/8/layout/arrow2"/>
    <dgm:cxn modelId="{CDBE90DC-7262-44E3-8754-A85F32CE8896}" type="presOf" srcId="{595C7B74-28FF-40BC-8B2B-27125D029AB0}" destId="{E4AB9073-61F6-46F5-9CAA-E0C14ECF1D69}" srcOrd="0" destOrd="0" presId="urn:microsoft.com/office/officeart/2005/8/layout/arrow2"/>
    <dgm:cxn modelId="{35330FA8-E8F1-4DA1-987C-91C2279A1F11}" type="presOf" srcId="{CA0563E3-A219-4738-8C57-97766B0187CD}" destId="{2784BCB1-11E8-42FE-BBD0-874FCE0F9855}" srcOrd="0" destOrd="0" presId="urn:microsoft.com/office/officeart/2005/8/layout/arrow2"/>
    <dgm:cxn modelId="{32F1D179-57AD-4126-BDE9-B7C635C8B070}" srcId="{4F4310D0-D59A-4FDF-8A90-4FD0BDF3CEA9}" destId="{CA0563E3-A219-4738-8C57-97766B0187CD}" srcOrd="1" destOrd="0" parTransId="{F933953E-51CF-4794-93CB-985109328F1D}" sibTransId="{8E4B0EC9-DD62-40E3-BF6B-FF7805CF4A50}"/>
    <dgm:cxn modelId="{C1810266-8488-4520-9B77-9364787307C1}" srcId="{4F4310D0-D59A-4FDF-8A90-4FD0BDF3CEA9}" destId="{66B2BD42-E4FA-4BEF-9A0A-9A6AFE68BD2C}" srcOrd="2" destOrd="0" parTransId="{75658AF5-277C-4FDB-9161-05E3DEE984D4}" sibTransId="{1D8D4CFE-12EC-425A-80FF-A227AF28F3FE}"/>
    <dgm:cxn modelId="{150D81EB-1A41-4549-BD90-32DA10C1DCE8}" srcId="{4F4310D0-D59A-4FDF-8A90-4FD0BDF3CEA9}" destId="{595C7B74-28FF-40BC-8B2B-27125D029AB0}" srcOrd="0" destOrd="0" parTransId="{2D0CE27B-069E-4C4F-89D3-C76969A3A352}" sibTransId="{695B6558-7195-40F7-A3E9-A6F4CF42E7F1}"/>
    <dgm:cxn modelId="{6287F03E-EFB6-4D35-9663-06BB298F2A21}" type="presParOf" srcId="{52F00018-F615-4218-8E85-E390B81E1B23}" destId="{5B4186C5-6F29-4BC8-B8AA-2D1E298CD306}" srcOrd="0" destOrd="0" presId="urn:microsoft.com/office/officeart/2005/8/layout/arrow2"/>
    <dgm:cxn modelId="{7B3C226A-FB92-4EE8-B88C-962C5020851B}" type="presParOf" srcId="{52F00018-F615-4218-8E85-E390B81E1B23}" destId="{4D45B9CE-B4A4-4CCB-93A5-C67CDC591B1F}" srcOrd="1" destOrd="0" presId="urn:microsoft.com/office/officeart/2005/8/layout/arrow2"/>
    <dgm:cxn modelId="{3AC9306B-AE28-475E-BE61-7C781C342CB8}" type="presParOf" srcId="{4D45B9CE-B4A4-4CCB-93A5-C67CDC591B1F}" destId="{C1AA0CFF-E381-469B-9A0A-4330E55A5AA1}" srcOrd="0" destOrd="0" presId="urn:microsoft.com/office/officeart/2005/8/layout/arrow2"/>
    <dgm:cxn modelId="{36FE9D6C-7D46-47FE-89EE-12ECF6CB6BD3}" type="presParOf" srcId="{4D45B9CE-B4A4-4CCB-93A5-C67CDC591B1F}" destId="{E4AB9073-61F6-46F5-9CAA-E0C14ECF1D69}" srcOrd="1" destOrd="0" presId="urn:microsoft.com/office/officeart/2005/8/layout/arrow2"/>
    <dgm:cxn modelId="{1330697E-975D-4FE8-9DF6-863BBF378B07}" type="presParOf" srcId="{4D45B9CE-B4A4-4CCB-93A5-C67CDC591B1F}" destId="{9C8693C0-54B2-4413-B391-6796F44CC234}" srcOrd="2" destOrd="0" presId="urn:microsoft.com/office/officeart/2005/8/layout/arrow2"/>
    <dgm:cxn modelId="{016CCDD7-D4A7-42D8-A430-712BA292B030}" type="presParOf" srcId="{4D45B9CE-B4A4-4CCB-93A5-C67CDC591B1F}" destId="{2784BCB1-11E8-42FE-BBD0-874FCE0F9855}" srcOrd="3" destOrd="0" presId="urn:microsoft.com/office/officeart/2005/8/layout/arrow2"/>
    <dgm:cxn modelId="{BC3F9943-5C87-4F5A-849C-EEC84CB6E943}" type="presParOf" srcId="{4D45B9CE-B4A4-4CCB-93A5-C67CDC591B1F}" destId="{B9E325E6-55F7-4275-A2E4-0DD2DE3FECD7}" srcOrd="4" destOrd="0" presId="urn:microsoft.com/office/officeart/2005/8/layout/arrow2"/>
    <dgm:cxn modelId="{FDC5785E-4C64-44F1-8BC9-C935D346C202}" type="presParOf" srcId="{4D45B9CE-B4A4-4CCB-93A5-C67CDC591B1F}" destId="{D3306C8F-E89C-4D08-9A64-E37B5A46E558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B4186C5-6F29-4BC8-B8AA-2D1E298CD306}">
      <dsp:nvSpPr>
        <dsp:cNvPr id="0" name=""/>
        <dsp:cNvSpPr/>
      </dsp:nvSpPr>
      <dsp:spPr>
        <a:xfrm>
          <a:off x="0" y="71431"/>
          <a:ext cx="6096000" cy="3810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5">
            <a:lumMod val="50000"/>
          </a:schemeClr>
        </a:solidFill>
        <a:ln>
          <a:solidFill>
            <a:schemeClr val="accent5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AA0CFF-E381-469B-9A0A-4330E55A5AA1}">
      <dsp:nvSpPr>
        <dsp:cNvPr id="0" name=""/>
        <dsp:cNvSpPr/>
      </dsp:nvSpPr>
      <dsp:spPr>
        <a:xfrm>
          <a:off x="774192" y="2740793"/>
          <a:ext cx="158496" cy="158496"/>
        </a:xfrm>
        <a:prstGeom prst="ellipse">
          <a:avLst/>
        </a:prstGeom>
        <a:solidFill>
          <a:srgbClr val="C0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B9073-61F6-46F5-9CAA-E0C14ECF1D69}">
      <dsp:nvSpPr>
        <dsp:cNvPr id="0" name=""/>
        <dsp:cNvSpPr/>
      </dsp:nvSpPr>
      <dsp:spPr>
        <a:xfrm>
          <a:off x="853440" y="2820041"/>
          <a:ext cx="1420368" cy="1101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84" tIns="0" rIns="0" bIns="0" numCol="1" spcCol="1270" anchor="t" anchorCtr="0">
          <a:noAutofit/>
        </a:bodyPr>
        <a:lstStyle/>
        <a:p>
          <a:pPr lvl="0" algn="l" defTabSz="1733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900" kern="1200" dirty="0" err="1" smtClean="0">
              <a:solidFill>
                <a:srgbClr val="FF0000"/>
              </a:solidFill>
            </a:rPr>
            <a:t>Daum</a:t>
          </a:r>
          <a:endParaRPr lang="ko-KR" altLang="en-US" sz="3900" kern="1200" dirty="0">
            <a:solidFill>
              <a:srgbClr val="FF0000"/>
            </a:solidFill>
          </a:endParaRPr>
        </a:p>
      </dsp:txBody>
      <dsp:txXfrm>
        <a:off x="853440" y="2820041"/>
        <a:ext cx="1420368" cy="1101090"/>
      </dsp:txXfrm>
    </dsp:sp>
    <dsp:sp modelId="{9C8693C0-54B2-4413-B391-6796F44CC234}">
      <dsp:nvSpPr>
        <dsp:cNvPr id="0" name=""/>
        <dsp:cNvSpPr/>
      </dsp:nvSpPr>
      <dsp:spPr>
        <a:xfrm>
          <a:off x="2173224" y="1705235"/>
          <a:ext cx="286512" cy="286512"/>
        </a:xfrm>
        <a:prstGeom prst="ellipse">
          <a:avLst/>
        </a:prstGeom>
        <a:solidFill>
          <a:srgbClr val="00206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4BCB1-11E8-42FE-BBD0-874FCE0F9855}">
      <dsp:nvSpPr>
        <dsp:cNvPr id="0" name=""/>
        <dsp:cNvSpPr/>
      </dsp:nvSpPr>
      <dsp:spPr>
        <a:xfrm>
          <a:off x="2316480" y="1848491"/>
          <a:ext cx="1463040" cy="207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17" tIns="0" rIns="0" bIns="0" numCol="1" spcCol="1270" anchor="t" anchorCtr="0">
          <a:noAutofit/>
        </a:bodyPr>
        <a:lstStyle/>
        <a:p>
          <a:pPr lvl="0" algn="l" defTabSz="1733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900" kern="1200" dirty="0" smtClean="0">
              <a:solidFill>
                <a:srgbClr val="002060"/>
              </a:solidFill>
            </a:rPr>
            <a:t>Nate</a:t>
          </a:r>
          <a:endParaRPr lang="ko-KR" altLang="en-US" sz="3900" kern="1200" dirty="0">
            <a:solidFill>
              <a:srgbClr val="002060"/>
            </a:solidFill>
          </a:endParaRPr>
        </a:p>
      </dsp:txBody>
      <dsp:txXfrm>
        <a:off x="2316480" y="1848491"/>
        <a:ext cx="1463040" cy="2072640"/>
      </dsp:txXfrm>
    </dsp:sp>
    <dsp:sp modelId="{B9E325E6-55F7-4275-A2E4-0DD2DE3FECD7}">
      <dsp:nvSpPr>
        <dsp:cNvPr id="0" name=""/>
        <dsp:cNvSpPr/>
      </dsp:nvSpPr>
      <dsp:spPr>
        <a:xfrm>
          <a:off x="3855720" y="1075062"/>
          <a:ext cx="396240" cy="396240"/>
        </a:xfrm>
        <a:prstGeom prst="ellipse">
          <a:avLst/>
        </a:prstGeom>
        <a:solidFill>
          <a:srgbClr val="00B05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06C8F-E89C-4D08-9A64-E37B5A46E558}">
      <dsp:nvSpPr>
        <dsp:cNvPr id="0" name=""/>
        <dsp:cNvSpPr/>
      </dsp:nvSpPr>
      <dsp:spPr>
        <a:xfrm>
          <a:off x="4053840" y="1273182"/>
          <a:ext cx="1463040" cy="264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959" tIns="0" rIns="0" bIns="0" numCol="1" spcCol="1270" anchor="t" anchorCtr="0">
          <a:noAutofit/>
        </a:bodyPr>
        <a:lstStyle/>
        <a:p>
          <a:pPr lvl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b="0" i="1" kern="1200" dirty="0" err="1" smtClean="0">
              <a:solidFill>
                <a:srgbClr val="00B050"/>
              </a:solidFill>
            </a:rPr>
            <a:t>Naver</a:t>
          </a:r>
          <a:endParaRPr lang="ko-KR" altLang="en-US" sz="3600" b="0" i="1" kern="1200" dirty="0">
            <a:solidFill>
              <a:srgbClr val="00B050"/>
            </a:solidFill>
          </a:endParaRPr>
        </a:p>
      </dsp:txBody>
      <dsp:txXfrm>
        <a:off x="4053840" y="1273182"/>
        <a:ext cx="1463040" cy="2647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0.01587</cdr:x>
      <cdr:y>0.0411</cdr:y>
    </cdr:from>
    <cdr:to>
      <cdr:x>0.05556</cdr:x>
      <cdr:y>0.10959</cdr:y>
    </cdr:to>
    <cdr:sp macro="" textlink="">
      <cdr:nvSpPr>
        <cdr:cNvPr id="2" name="직사각형 1"/>
        <cdr:cNvSpPr/>
      </cdr:nvSpPr>
      <cdr:spPr>
        <a:xfrm xmlns:a="http://schemas.openxmlformats.org/drawingml/2006/main">
          <a:off x="142876" y="214314"/>
          <a:ext cx="357190" cy="35719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0.01587</cdr:x>
      <cdr:y>0.84932</cdr:y>
    </cdr:from>
    <cdr:to>
      <cdr:x>0.05556</cdr:x>
      <cdr:y>0.91781</cdr:y>
    </cdr:to>
    <cdr:sp macro="" textlink="">
      <cdr:nvSpPr>
        <cdr:cNvPr id="3" name="직사각형 2"/>
        <cdr:cNvSpPr/>
      </cdr:nvSpPr>
      <cdr:spPr>
        <a:xfrm xmlns:a="http://schemas.openxmlformats.org/drawingml/2006/main">
          <a:off x="142876" y="4429156"/>
          <a:ext cx="357190" cy="35719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5"/>
        </a:solidFill>
        <a:ln xmlns:a="http://schemas.openxmlformats.org/drawingml/2006/main" w="25400" cap="flat" cmpd="sng" algn="ctr">
          <a:noFill/>
          <a:prstDash val="solid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ysClr val="window" lastClr="FFFFFF"/>
              </a:solidFill>
              <a:latin typeface="맑은 고딕"/>
            </a:defRPr>
          </a:lvl1pPr>
          <a:lvl2pPr marL="457200" indent="0">
            <a:defRPr sz="1100">
              <a:solidFill>
                <a:sysClr val="window" lastClr="FFFFFF"/>
              </a:solidFill>
              <a:latin typeface="맑은 고딕"/>
            </a:defRPr>
          </a:lvl2pPr>
          <a:lvl3pPr marL="914400" indent="0">
            <a:defRPr sz="1100">
              <a:solidFill>
                <a:sysClr val="window" lastClr="FFFFFF"/>
              </a:solidFill>
              <a:latin typeface="맑은 고딕"/>
            </a:defRPr>
          </a:lvl3pPr>
          <a:lvl4pPr marL="1371600" indent="0">
            <a:defRPr sz="1100">
              <a:solidFill>
                <a:sysClr val="window" lastClr="FFFFFF"/>
              </a:solidFill>
              <a:latin typeface="맑은 고딕"/>
            </a:defRPr>
          </a:lvl4pPr>
          <a:lvl5pPr marL="1828800" indent="0">
            <a:defRPr sz="1100">
              <a:solidFill>
                <a:sysClr val="window" lastClr="FFFFFF"/>
              </a:solidFill>
              <a:latin typeface="맑은 고딕"/>
            </a:defRPr>
          </a:lvl5pPr>
          <a:lvl6pPr marL="2286000" indent="0">
            <a:defRPr sz="1100">
              <a:solidFill>
                <a:sysClr val="window" lastClr="FFFFFF"/>
              </a:solidFill>
              <a:latin typeface="맑은 고딕"/>
            </a:defRPr>
          </a:lvl6pPr>
          <a:lvl7pPr marL="2743200" indent="0">
            <a:defRPr sz="1100">
              <a:solidFill>
                <a:sysClr val="window" lastClr="FFFFFF"/>
              </a:solidFill>
              <a:latin typeface="맑은 고딕"/>
            </a:defRPr>
          </a:lvl7pPr>
          <a:lvl8pPr marL="3200400" indent="0">
            <a:defRPr sz="1100">
              <a:solidFill>
                <a:sysClr val="window" lastClr="FFFFFF"/>
              </a:solidFill>
              <a:latin typeface="맑은 고딕"/>
            </a:defRPr>
          </a:lvl8pPr>
          <a:lvl9pPr marL="3657600" indent="0">
            <a:defRPr sz="1100">
              <a:solidFill>
                <a:sysClr val="window" lastClr="FFFFFF"/>
              </a:solidFill>
              <a:latin typeface="맑은 고딕"/>
            </a:defRPr>
          </a:lvl9pPr>
        </a:lstStyle>
        <a:p xmlns:a="http://schemas.openxmlformats.org/drawingml/2006/main">
          <a:endParaRPr lang="ko-KR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303BF-D21A-45DA-B48A-F73A92854417}" type="datetimeFigureOut">
              <a:rPr lang="ko-KR" altLang="en-US" smtClean="0"/>
              <a:pPr/>
              <a:t>2015-04-18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CCA4F-5B00-4D3D-9DED-6138E8151C4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78CDED-E952-41F2-A53B-C1815A6F8B29}" type="datetimeFigureOut">
              <a:rPr lang="ko-KR" altLang="en-US" smtClean="0"/>
              <a:pPr/>
              <a:t>2015-04-18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9DC9D-D76F-44EA-B37B-FE12316AA4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D679D-2A5C-4F46-B6CB-1291BB461C26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49796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0" y="2872135"/>
            <a:ext cx="9144000" cy="720080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err="1" smtClean="0"/>
              <a:t>대제목</a:t>
            </a:r>
            <a:r>
              <a:rPr lang="ko-KR" altLang="en-US" dirty="0" smtClean="0"/>
              <a:t>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92215"/>
            <a:ext cx="9144000" cy="43338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800">
                <a:solidFill>
                  <a:srgbClr val="C5003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dirty="0" smtClean="0"/>
              <a:t>소제목 스타일 편집</a:t>
            </a:r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192" y="908720"/>
            <a:ext cx="910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12192" y="6093296"/>
            <a:ext cx="910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 l="46450" t="22400"/>
          <a:stretch>
            <a:fillRect/>
          </a:stretch>
        </p:blipFill>
        <p:spPr bwMode="auto">
          <a:xfrm>
            <a:off x="0" y="0"/>
            <a:ext cx="4896544" cy="3991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 userDrawn="1"/>
        </p:nvSpPr>
        <p:spPr>
          <a:xfrm>
            <a:off x="3491880" y="1844824"/>
            <a:ext cx="20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rPr>
              <a:t>CONTENTS</a:t>
            </a:r>
            <a:endParaRPr lang="ko-KR" altLang="en-US" sz="24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4AB99C62-5B36-4737-8343-F84559F0D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192" y="6560776"/>
            <a:ext cx="910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 l="61823" t="35867"/>
          <a:stretch>
            <a:fillRect/>
          </a:stretch>
        </p:blipFill>
        <p:spPr bwMode="auto">
          <a:xfrm>
            <a:off x="0" y="0"/>
            <a:ext cx="3490864" cy="3298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제목 3"/>
          <p:cNvSpPr>
            <a:spLocks noGrp="1"/>
          </p:cNvSpPr>
          <p:nvPr>
            <p:ph type="title" hasCustomPrompt="1"/>
          </p:nvPr>
        </p:nvSpPr>
        <p:spPr>
          <a:xfrm>
            <a:off x="755576" y="2780928"/>
            <a:ext cx="7632848" cy="576064"/>
          </a:xfrm>
          <a:prstGeom prst="rect">
            <a:avLst/>
          </a:prstGeom>
        </p:spPr>
        <p:txBody>
          <a:bodyPr anchor="ctr"/>
          <a:lstStyle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간지 제목 스타일 편집</a:t>
            </a:r>
            <a:endParaRPr lang="ko-KR" altLang="en-US" dirty="0"/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4AB99C62-5B36-4737-8343-F84559F0D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192" y="6560776"/>
            <a:ext cx="910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 l="69687" t="54067"/>
          <a:stretch>
            <a:fillRect/>
          </a:stretch>
        </p:blipFill>
        <p:spPr bwMode="auto">
          <a:xfrm>
            <a:off x="0" y="0"/>
            <a:ext cx="2771800" cy="2362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소제목 스타일 편집</a:t>
            </a:r>
            <a:endParaRPr lang="ko-KR" altLang="en-US" dirty="0"/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4AB99C62-5B36-4737-8343-F84559F0D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2192" y="6560776"/>
            <a:ext cx="910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 userDrawn="1"/>
        </p:nvSpPr>
        <p:spPr>
          <a:xfrm>
            <a:off x="2863039" y="2988241"/>
            <a:ext cx="341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THANK</a:t>
            </a:r>
            <a:r>
              <a:rPr lang="en-US" altLang="ko-KR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YOU!!!</a:t>
            </a:r>
            <a:endParaRPr lang="ko-KR" altLang="en-US" sz="3200" b="0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4AB99C62-5B36-4737-8343-F84559F0D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1A273A5-F8A9-445A-A0AF-330768076D9D}" type="datetimeFigureOut">
              <a:rPr lang="ko-KR" altLang="en-US" smtClean="0"/>
              <a:pPr/>
              <a:t>2015-04-18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C4A1C9-E1E6-41E1-A72D-A5F7286C3FA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micorp.co.kr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://www.cmicorp.co.kr/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idx="1"/>
          </p:nvPr>
        </p:nvSpPr>
        <p:spPr>
          <a:xfrm>
            <a:off x="3414730" y="5786454"/>
            <a:ext cx="5729270" cy="8572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i="1" dirty="0" smtClean="0"/>
              <a:t>2014/5/10~2014/6/13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841279" y="1556792"/>
            <a:ext cx="3960440" cy="3960440"/>
          </a:xfrm>
          <a:prstGeom prst="ellipse">
            <a:avLst/>
          </a:prstGeom>
          <a:noFill/>
          <a:ln w="6350">
            <a:solidFill>
              <a:srgbClr val="FFC000"/>
            </a:solidFill>
          </a:ln>
          <a:effectLst>
            <a:glow rad="1231900">
              <a:schemeClr val="accent1">
                <a:lumMod val="7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2375756" y="1431467"/>
            <a:ext cx="3816424" cy="3816424"/>
          </a:xfrm>
          <a:prstGeom prst="ellipse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519772" y="1431467"/>
            <a:ext cx="3816424" cy="3816424"/>
          </a:xfrm>
          <a:prstGeom prst="ellipse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807804" y="1124744"/>
            <a:ext cx="3960440" cy="3960440"/>
          </a:xfrm>
          <a:prstGeom prst="ellipse">
            <a:avLst/>
          </a:prstGeom>
          <a:noFill/>
          <a:ln w="6350">
            <a:solidFill>
              <a:srgbClr val="FFC000"/>
            </a:solidFill>
          </a:ln>
          <a:effectLst>
            <a:glow rad="1231900">
              <a:schemeClr val="accent1">
                <a:lumMod val="7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591780" y="1124744"/>
            <a:ext cx="3816424" cy="3816424"/>
          </a:xfrm>
          <a:prstGeom prst="ellipse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951820" y="1196752"/>
            <a:ext cx="3816424" cy="3816424"/>
          </a:xfrm>
          <a:prstGeom prst="ellipse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23828" y="1556792"/>
            <a:ext cx="3816424" cy="3816424"/>
          </a:xfrm>
          <a:prstGeom prst="ellipse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663788" y="1412776"/>
            <a:ext cx="3816424" cy="3816424"/>
          </a:xfrm>
          <a:prstGeom prst="ellipse">
            <a:avLst/>
          </a:prstGeom>
          <a:solidFill>
            <a:srgbClr val="FFC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517152" y="1412776"/>
            <a:ext cx="3816424" cy="3816424"/>
          </a:xfrm>
          <a:prstGeom prst="ellipse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011304" y="2600248"/>
            <a:ext cx="54006" cy="54006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3296597" y="2600248"/>
            <a:ext cx="54006" cy="54006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3581890" y="2600248"/>
            <a:ext cx="54006" cy="54006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1538" y="2571744"/>
            <a:ext cx="7072362" cy="1143000"/>
          </a:xfrm>
        </p:spPr>
        <p:txBody>
          <a:bodyPr>
            <a:norm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</a:rPr>
              <a:t>Quiz Game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61252" y="104576"/>
            <a:ext cx="1488037" cy="1434979"/>
            <a:chOff x="161252" y="104576"/>
            <a:chExt cx="1488037" cy="1434979"/>
          </a:xfrm>
        </p:grpSpPr>
        <p:sp>
          <p:nvSpPr>
            <p:cNvPr id="6" name="현 5"/>
            <p:cNvSpPr/>
            <p:nvPr/>
          </p:nvSpPr>
          <p:spPr>
            <a:xfrm rot="900000">
              <a:off x="161252" y="104576"/>
              <a:ext cx="1434979" cy="1434979"/>
            </a:xfrm>
            <a:prstGeom prst="chord">
              <a:avLst>
                <a:gd name="adj1" fmla="val 3381758"/>
                <a:gd name="adj2" fmla="val 2029010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1293" y="4587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코드설계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9512" y="836712"/>
              <a:ext cx="12121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2)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+mn-ea"/>
                </a:rPr>
                <a:t>데이터베이스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323528" y="853425"/>
              <a:ext cx="10959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4" descr="C:\Users\Administrator\Desktop\kyukuyk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714480" y="1571613"/>
            <a:ext cx="5889780" cy="10715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928794" y="2857496"/>
            <a:ext cx="571504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게임이 끝나고 나온 정보를 각 </a:t>
            </a:r>
            <a:r>
              <a:rPr lang="ko-KR" altLang="en-US" dirty="0" err="1" smtClean="0"/>
              <a:t>유져별로</a:t>
            </a:r>
            <a:r>
              <a:rPr lang="ko-KR" altLang="en-US" dirty="0" smtClean="0"/>
              <a:t> 저장</a:t>
            </a:r>
            <a:endParaRPr lang="ko-KR" altLang="en-US" dirty="0"/>
          </a:p>
        </p:txBody>
      </p:sp>
      <p:pic>
        <p:nvPicPr>
          <p:cNvPr id="12" name="Picture 4" descr="C:\Users\Administrator\Desktop\kyukuyk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28794" y="3500438"/>
            <a:ext cx="5422594" cy="10715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000232" y="4786322"/>
            <a:ext cx="571504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접속시</a:t>
            </a:r>
            <a:r>
              <a:rPr lang="ko-KR" altLang="en-US" dirty="0" smtClean="0"/>
              <a:t> 유저의 스코어를 가져와서 뿌려줌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불일치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7158" y="1928802"/>
            <a:ext cx="5072098" cy="4832655"/>
          </a:xfrm>
        </p:spPr>
      </p:pic>
      <p:sp>
        <p:nvSpPr>
          <p:cNvPr id="21" name="타원 20"/>
          <p:cNvSpPr/>
          <p:nvPr/>
        </p:nvSpPr>
        <p:spPr>
          <a:xfrm>
            <a:off x="4857752" y="4143380"/>
            <a:ext cx="285752" cy="2857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4786314" y="3357562"/>
            <a:ext cx="285752" cy="2857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5143504" y="4929198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43570" y="1928802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1.DB</a:t>
            </a:r>
            <a:r>
              <a:rPr lang="ko-KR" altLang="en-US" dirty="0" smtClean="0"/>
              <a:t>를 검색하여 결과를 반환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43570" y="2571744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패스워드 값의 일치를 확인</a:t>
            </a:r>
            <a:r>
              <a:rPr lang="en-US" altLang="ko-KR" dirty="0" smtClean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43570" y="3214686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3.DB</a:t>
            </a:r>
            <a:r>
              <a:rPr lang="ko-KR" altLang="en-US" dirty="0" smtClean="0"/>
              <a:t>를 검색하여 결과를 반환</a:t>
            </a:r>
            <a:r>
              <a:rPr lang="en-US" altLang="ko-KR" dirty="0" smtClean="0"/>
              <a:t>.</a:t>
            </a:r>
          </a:p>
        </p:txBody>
      </p:sp>
      <p:sp>
        <p:nvSpPr>
          <p:cNvPr id="17" name="타원 16"/>
          <p:cNvSpPr/>
          <p:nvPr/>
        </p:nvSpPr>
        <p:spPr>
          <a:xfrm>
            <a:off x="2357422" y="5929330"/>
            <a:ext cx="285752" cy="2857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15008" y="3857628"/>
            <a:ext cx="328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위의 모든 결과가 정상 이면       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회원정보를 입력</a:t>
            </a:r>
            <a:r>
              <a:rPr lang="en-US" altLang="ko-KR" dirty="0" smtClean="0"/>
              <a:t>.</a:t>
            </a:r>
            <a:r>
              <a:rPr lang="ko-KR" altLang="en-US" dirty="0" smtClean="0"/>
              <a:t>      </a:t>
            </a:r>
            <a:endParaRPr lang="en-US" altLang="ko-KR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715008" y="4572008"/>
            <a:ext cx="328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</a:t>
            </a:r>
            <a:r>
              <a:rPr lang="ko-KR" altLang="en-US" dirty="0" smtClean="0"/>
              <a:t>가입사항이 누락되거나 중복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 될 시에는 메시지 창 출력</a:t>
            </a:r>
            <a:r>
              <a:rPr lang="en-US" altLang="ko-KR" dirty="0" smtClean="0"/>
              <a:t>.</a:t>
            </a:r>
          </a:p>
        </p:txBody>
      </p:sp>
      <p:grpSp>
        <p:nvGrpSpPr>
          <p:cNvPr id="5" name="그룹 28"/>
          <p:cNvGrpSpPr/>
          <p:nvPr/>
        </p:nvGrpSpPr>
        <p:grpSpPr>
          <a:xfrm>
            <a:off x="5857884" y="5429264"/>
            <a:ext cx="2533650" cy="1085850"/>
            <a:chOff x="1643042" y="3714752"/>
            <a:chExt cx="2533650" cy="1085850"/>
          </a:xfrm>
        </p:grpSpPr>
        <p:pic>
          <p:nvPicPr>
            <p:cNvPr id="26" name="그림 25" descr="가입사항누락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3042" y="3714752"/>
              <a:ext cx="2533650" cy="1085850"/>
            </a:xfrm>
            <a:prstGeom prst="rect">
              <a:avLst/>
            </a:prstGeom>
          </p:spPr>
        </p:pic>
        <p:sp>
          <p:nvSpPr>
            <p:cNvPr id="28" name="타원 27"/>
            <p:cNvSpPr/>
            <p:nvPr/>
          </p:nvSpPr>
          <p:spPr>
            <a:xfrm>
              <a:off x="1714480" y="4000504"/>
              <a:ext cx="285752" cy="2857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61252" y="104576"/>
            <a:ext cx="1488037" cy="1434979"/>
            <a:chOff x="161252" y="104576"/>
            <a:chExt cx="1488037" cy="1434979"/>
          </a:xfrm>
        </p:grpSpPr>
        <p:sp>
          <p:nvSpPr>
            <p:cNvPr id="30" name="현 29"/>
            <p:cNvSpPr/>
            <p:nvPr/>
          </p:nvSpPr>
          <p:spPr>
            <a:xfrm rot="900000">
              <a:off x="161252" y="104576"/>
              <a:ext cx="1434979" cy="1434979"/>
            </a:xfrm>
            <a:prstGeom prst="chord">
              <a:avLst>
                <a:gd name="adj1" fmla="val 3381758"/>
                <a:gd name="adj2" fmla="val 2029010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293" y="4587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세부기능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79512" y="836712"/>
              <a:ext cx="9300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2)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+mn-ea"/>
                </a:rPr>
                <a:t>회원가입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323528" y="853425"/>
              <a:ext cx="10959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대기실 화면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7158" y="1785926"/>
            <a:ext cx="5857916" cy="4649572"/>
          </a:xfrm>
        </p:spPr>
      </p:pic>
      <p:sp>
        <p:nvSpPr>
          <p:cNvPr id="12" name="TextBox 11"/>
          <p:cNvSpPr txBox="1"/>
          <p:nvPr/>
        </p:nvSpPr>
        <p:spPr>
          <a:xfrm>
            <a:off x="6429356" y="1643050"/>
            <a:ext cx="271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대기실 접속 인원과 </a:t>
            </a:r>
            <a:endParaRPr lang="en-US" altLang="ko-KR" dirty="0" smtClean="0"/>
          </a:p>
          <a:p>
            <a:r>
              <a:rPr lang="ko-KR" altLang="en-US" dirty="0" smtClean="0"/>
              <a:t>모든 방 정보를 요청함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29356" y="2285992"/>
            <a:ext cx="271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서버로 방을 만든다는 명령어를 보냄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29356" y="2928934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만들어진 방으로 입장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3857620" y="4500570"/>
            <a:ext cx="285752" cy="2857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3643306" y="5857892"/>
            <a:ext cx="285752" cy="2857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4786314" y="5857892"/>
            <a:ext cx="285752" cy="2857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1785918" y="4000504"/>
            <a:ext cx="285752" cy="2857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4500562" y="3143248"/>
            <a:ext cx="285752" cy="2857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429356" y="3357562"/>
            <a:ext cx="271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서버로부터 모든 방</a:t>
            </a:r>
            <a:endParaRPr lang="en-US" altLang="ko-KR" dirty="0" smtClean="0"/>
          </a:p>
          <a:p>
            <a:r>
              <a:rPr lang="ko-KR" altLang="en-US" dirty="0" smtClean="0"/>
              <a:t>내역을 받아 보여줌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429356" y="4000504"/>
            <a:ext cx="271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</a:t>
            </a:r>
            <a:r>
              <a:rPr lang="ko-KR" altLang="en-US" dirty="0" smtClean="0"/>
              <a:t>서버로부터 받은 모든 접속인원 정보를 보여줌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5715008" y="5214950"/>
            <a:ext cx="285752" cy="2857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429356" y="4714885"/>
            <a:ext cx="271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6.</a:t>
            </a:r>
            <a:r>
              <a:rPr lang="ko-KR" altLang="en-US" dirty="0" smtClean="0"/>
              <a:t>방 제목을 적는 곳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번 버튼 클릭하면 </a:t>
            </a:r>
            <a:endParaRPr lang="en-US" altLang="ko-KR" dirty="0" smtClean="0"/>
          </a:p>
          <a:p>
            <a:r>
              <a:rPr lang="ko-KR" altLang="en-US" dirty="0" smtClean="0"/>
              <a:t>서버로 보내진다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41" name="타원 40"/>
          <p:cNvSpPr/>
          <p:nvPr/>
        </p:nvSpPr>
        <p:spPr>
          <a:xfrm>
            <a:off x="6429388" y="5072074"/>
            <a:ext cx="285752" cy="2143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161252" y="104576"/>
            <a:ext cx="1488037" cy="1434979"/>
            <a:chOff x="161252" y="104576"/>
            <a:chExt cx="1488037" cy="1434979"/>
          </a:xfrm>
        </p:grpSpPr>
        <p:sp>
          <p:nvSpPr>
            <p:cNvPr id="23" name="현 22"/>
            <p:cNvSpPr/>
            <p:nvPr/>
          </p:nvSpPr>
          <p:spPr>
            <a:xfrm rot="900000">
              <a:off x="161252" y="104576"/>
              <a:ext cx="1434979" cy="1434979"/>
            </a:xfrm>
            <a:prstGeom prst="chord">
              <a:avLst>
                <a:gd name="adj1" fmla="val 3381758"/>
                <a:gd name="adj2" fmla="val 2029010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1293" y="4587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세부기능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9512" y="836712"/>
              <a:ext cx="7889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2)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+mn-ea"/>
                </a:rPr>
                <a:t>대기실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323528" y="853425"/>
              <a:ext cx="10959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9" name="그림 8" descr="MAKEROO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14488"/>
            <a:ext cx="5857884" cy="4929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57852" y="2643182"/>
            <a:ext cx="3286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2.HashMap</a:t>
            </a:r>
            <a:r>
              <a:rPr lang="ko-KR" altLang="en-US" dirty="0" smtClean="0"/>
              <a:t>을 사용하여 만든</a:t>
            </a:r>
            <a:endParaRPr lang="en-US" altLang="ko-KR" dirty="0" smtClean="0"/>
          </a:p>
          <a:p>
            <a:r>
              <a:rPr lang="ko-KR" altLang="en-US" dirty="0" smtClean="0"/>
              <a:t>방들을 방 번호를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값으로 정렬시킴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142844" y="2500306"/>
            <a:ext cx="285752" cy="2143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142844" y="3643314"/>
            <a:ext cx="285752" cy="2143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571472" y="4429132"/>
            <a:ext cx="285752" cy="2143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857852" y="1857364"/>
            <a:ext cx="328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클래스를 이용하여</a:t>
            </a:r>
            <a:r>
              <a:rPr lang="en-US" altLang="ko-KR" dirty="0" smtClean="0"/>
              <a:t>Vector</a:t>
            </a:r>
            <a:r>
              <a:rPr lang="ko-KR" altLang="en-US" dirty="0" smtClean="0"/>
              <a:t>에</a:t>
            </a:r>
            <a:endParaRPr lang="en-US" altLang="ko-KR" dirty="0" smtClean="0"/>
          </a:p>
          <a:p>
            <a:r>
              <a:rPr lang="ko-KR" altLang="en-US" dirty="0" smtClean="0"/>
              <a:t>방 번호</a:t>
            </a:r>
            <a:r>
              <a:rPr lang="en-US" altLang="ko-KR" dirty="0" smtClean="0"/>
              <a:t>,</a:t>
            </a:r>
            <a:r>
              <a:rPr lang="ko-KR" altLang="en-US" dirty="0" smtClean="0"/>
              <a:t>방장</a:t>
            </a:r>
            <a:r>
              <a:rPr lang="en-US" altLang="ko-KR" dirty="0" smtClean="0"/>
              <a:t>ID,</a:t>
            </a:r>
            <a:r>
              <a:rPr lang="ko-KR" altLang="en-US" dirty="0" smtClean="0"/>
              <a:t>방 제목을 저장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57852" y="3643314"/>
            <a:ext cx="3286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만들어진 방의 정보를 서버에 접속한 모든 사용자에게 </a:t>
            </a:r>
            <a:endParaRPr lang="en-US" altLang="ko-KR" dirty="0" smtClean="0"/>
          </a:p>
          <a:p>
            <a:r>
              <a:rPr lang="ko-KR" altLang="en-US" dirty="0" smtClean="0"/>
              <a:t>보내줌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61252" y="104576"/>
            <a:ext cx="1488037" cy="1434979"/>
            <a:chOff x="161252" y="104576"/>
            <a:chExt cx="1488037" cy="1434979"/>
          </a:xfrm>
        </p:grpSpPr>
        <p:sp>
          <p:nvSpPr>
            <p:cNvPr id="21" name="현 20"/>
            <p:cNvSpPr/>
            <p:nvPr/>
          </p:nvSpPr>
          <p:spPr>
            <a:xfrm rot="900000">
              <a:off x="161252" y="104576"/>
              <a:ext cx="1434979" cy="1434979"/>
            </a:xfrm>
            <a:prstGeom prst="chord">
              <a:avLst>
                <a:gd name="adj1" fmla="val 3381758"/>
                <a:gd name="adj2" fmla="val 2029010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1293" y="4587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세부기능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9512" y="836712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323528" y="853425"/>
              <a:ext cx="10959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/>
          <p:cNvSpPr/>
          <p:nvPr/>
        </p:nvSpPr>
        <p:spPr>
          <a:xfrm>
            <a:off x="1857356" y="785794"/>
            <a:ext cx="571504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방생성</a:t>
            </a:r>
            <a:r>
              <a:rPr lang="ko-KR" altLang="en-US" dirty="0" smtClean="0"/>
              <a:t> 코드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게임화면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928802"/>
            <a:ext cx="5715040" cy="4786346"/>
          </a:xfrm>
        </p:spPr>
      </p:pic>
      <p:sp>
        <p:nvSpPr>
          <p:cNvPr id="9" name="타원 8"/>
          <p:cNvSpPr/>
          <p:nvPr/>
        </p:nvSpPr>
        <p:spPr>
          <a:xfrm>
            <a:off x="0" y="6357958"/>
            <a:ext cx="285752" cy="2857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57884" y="1785926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입력된 메시지를 서버로 보냄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주관식 문제는 정답을 입력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3714744" y="4929198"/>
            <a:ext cx="285752" cy="2857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0" y="4071942"/>
            <a:ext cx="285752" cy="2857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4357686" y="6143644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5143504" y="6143644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4357686" y="2357430"/>
            <a:ext cx="285752" cy="2857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857884" y="2428868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서버로부터 받은 채팅내용을 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화면에 뿌려주는 곳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857884" y="3214686"/>
            <a:ext cx="342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현재 방 사용자 정보를 요청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57884" y="3857628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게임 시작할 준비가 됨을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서버로 알려줌</a:t>
            </a:r>
            <a:r>
              <a:rPr lang="en-US" altLang="ko-KR" dirty="0" smtClean="0"/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57884" y="4714884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</a:t>
            </a:r>
            <a:r>
              <a:rPr lang="ko-KR" altLang="en-US" dirty="0" smtClean="0"/>
              <a:t>게임이 시작되면 문제와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err="1" smtClean="0"/>
              <a:t>정답자를</a:t>
            </a:r>
            <a:r>
              <a:rPr lang="ko-KR" altLang="en-US" dirty="0" smtClean="0"/>
              <a:t> 알려줌</a:t>
            </a:r>
            <a:r>
              <a:rPr lang="en-US" altLang="ko-KR" dirty="0" smtClean="0"/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29322" y="5500702"/>
            <a:ext cx="342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6.</a:t>
            </a:r>
            <a:r>
              <a:rPr lang="ko-KR" altLang="en-US" dirty="0" smtClean="0"/>
              <a:t>대기실로 화면전환</a:t>
            </a:r>
            <a:r>
              <a:rPr lang="en-US" altLang="ko-KR" dirty="0" smtClean="0"/>
              <a:t>.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161252" y="104576"/>
            <a:ext cx="1488037" cy="1434979"/>
            <a:chOff x="161252" y="104576"/>
            <a:chExt cx="1488037" cy="1434979"/>
          </a:xfrm>
        </p:grpSpPr>
        <p:sp>
          <p:nvSpPr>
            <p:cNvPr id="27" name="현 26"/>
            <p:cNvSpPr/>
            <p:nvPr/>
          </p:nvSpPr>
          <p:spPr>
            <a:xfrm rot="900000">
              <a:off x="161252" y="104576"/>
              <a:ext cx="1434979" cy="1434979"/>
            </a:xfrm>
            <a:prstGeom prst="chord">
              <a:avLst>
                <a:gd name="adj1" fmla="val 3381758"/>
                <a:gd name="adj2" fmla="val 2029010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1293" y="4587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세부기능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9512" y="836712"/>
              <a:ext cx="9300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2)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+mn-ea"/>
                </a:rPr>
                <a:t>게임 화면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323528" y="853425"/>
              <a:ext cx="10959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게임화면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00240"/>
            <a:ext cx="5786446" cy="4709810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285852" y="3357562"/>
            <a:ext cx="285752" cy="2857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857884" y="2000240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퀴즈게임 </a:t>
            </a:r>
            <a:r>
              <a:rPr lang="ko-KR" altLang="en-US" dirty="0" err="1" smtClean="0"/>
              <a:t>진행중</a:t>
            </a:r>
            <a:r>
              <a:rPr lang="ko-KR" altLang="en-US" dirty="0"/>
              <a:t> </a:t>
            </a:r>
            <a:r>
              <a:rPr lang="ko-KR" altLang="en-US" dirty="0" smtClean="0"/>
              <a:t>불필요한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버튼은 사라지게 됩니다</a:t>
            </a:r>
            <a:r>
              <a:rPr lang="en-US" altLang="ko-KR" dirty="0" smtClean="0"/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57356" y="3286124"/>
            <a:ext cx="250033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571868" y="5000636"/>
            <a:ext cx="285752" cy="2857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57884" y="3857628"/>
            <a:ext cx="342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문제당 제한시간이 주어진다</a:t>
            </a:r>
            <a:r>
              <a:rPr lang="en-US" altLang="ko-KR" dirty="0" smtClean="0"/>
              <a:t>.</a:t>
            </a:r>
          </a:p>
        </p:txBody>
      </p:sp>
      <p:sp>
        <p:nvSpPr>
          <p:cNvPr id="25" name="타원 24"/>
          <p:cNvSpPr/>
          <p:nvPr/>
        </p:nvSpPr>
        <p:spPr>
          <a:xfrm>
            <a:off x="214282" y="4143380"/>
            <a:ext cx="285752" cy="2857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5214942" y="2857496"/>
            <a:ext cx="285752" cy="2857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57884" y="2857496"/>
            <a:ext cx="3429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상대방이 </a:t>
            </a:r>
            <a:r>
              <a:rPr lang="ko-KR" altLang="en-US" dirty="0" err="1" smtClean="0"/>
              <a:t>접속중</a:t>
            </a:r>
            <a:r>
              <a:rPr lang="ko-KR" altLang="en-US" dirty="0" smtClean="0"/>
              <a:t> 이면 귓속말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사용가능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접속중이</a:t>
            </a:r>
            <a:r>
              <a:rPr lang="ko-KR" altLang="en-US" dirty="0" smtClean="0"/>
              <a:t> 아니면  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ko-KR" altLang="en-US" dirty="0" err="1" smtClean="0"/>
              <a:t>비접속중</a:t>
            </a:r>
            <a:r>
              <a:rPr lang="ko-KR" altLang="en-US" dirty="0" smtClean="0"/>
              <a:t> 이라는 메시지 보냄</a:t>
            </a:r>
            <a:r>
              <a:rPr lang="en-US" altLang="ko-KR" dirty="0" smtClean="0"/>
              <a:t>.</a:t>
            </a:r>
          </a:p>
        </p:txBody>
      </p:sp>
      <p:grpSp>
        <p:nvGrpSpPr>
          <p:cNvPr id="2" name="그룹 25"/>
          <p:cNvGrpSpPr/>
          <p:nvPr/>
        </p:nvGrpSpPr>
        <p:grpSpPr>
          <a:xfrm>
            <a:off x="161252" y="104576"/>
            <a:ext cx="1488037" cy="1434979"/>
            <a:chOff x="161252" y="104576"/>
            <a:chExt cx="1488037" cy="1434979"/>
          </a:xfrm>
        </p:grpSpPr>
        <p:sp>
          <p:nvSpPr>
            <p:cNvPr id="27" name="현 26"/>
            <p:cNvSpPr/>
            <p:nvPr/>
          </p:nvSpPr>
          <p:spPr>
            <a:xfrm rot="900000">
              <a:off x="161252" y="104576"/>
              <a:ext cx="1434979" cy="1434979"/>
            </a:xfrm>
            <a:prstGeom prst="chord">
              <a:avLst>
                <a:gd name="adj1" fmla="val 3381758"/>
                <a:gd name="adj2" fmla="val 2029010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1293" y="4587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코드설계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9512" y="836712"/>
              <a:ext cx="1120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2)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+mn-ea"/>
                </a:rPr>
                <a:t>귓속말 채팅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323528" y="853425"/>
              <a:ext cx="10959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read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85926"/>
            <a:ext cx="5786446" cy="4929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57852" y="2643182"/>
            <a:ext cx="328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호출되면 자신의 방 번호의 </a:t>
            </a:r>
            <a:endParaRPr lang="en-US" altLang="ko-KR" dirty="0" smtClean="0"/>
          </a:p>
          <a:p>
            <a:r>
              <a:rPr lang="en-US" altLang="ko-KR" dirty="0" smtClean="0"/>
              <a:t> Ready </a:t>
            </a:r>
            <a:r>
              <a:rPr lang="ko-KR" altLang="en-US" dirty="0" smtClean="0"/>
              <a:t>된 인원수를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14282" y="3214686"/>
            <a:ext cx="285752" cy="2143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714348" y="4000504"/>
            <a:ext cx="285752" cy="2143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214282" y="5357826"/>
            <a:ext cx="285752" cy="2143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857852" y="1857364"/>
            <a:ext cx="328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1.Ready</a:t>
            </a:r>
            <a:r>
              <a:rPr lang="ko-KR" altLang="en-US" dirty="0" smtClean="0"/>
              <a:t>버튼이 눌러지면</a:t>
            </a:r>
            <a:endParaRPr lang="en-US" altLang="ko-KR" dirty="0" smtClean="0"/>
          </a:p>
          <a:p>
            <a:r>
              <a:rPr lang="en-US" altLang="ko-KR" dirty="0" err="1" smtClean="0"/>
              <a:t>Roomcount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를 호출함</a:t>
            </a:r>
            <a:r>
              <a:rPr lang="en-US" altLang="ko-KR" dirty="0" smtClean="0"/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57852" y="3643314"/>
            <a:ext cx="328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3.Ready </a:t>
            </a:r>
            <a:r>
              <a:rPr lang="ko-KR" altLang="en-US" dirty="0" smtClean="0"/>
              <a:t>버튼을 다시 클릭하면</a:t>
            </a:r>
            <a:endParaRPr lang="en-US" altLang="ko-KR" dirty="0" smtClean="0"/>
          </a:p>
          <a:p>
            <a:r>
              <a:rPr lang="ko-KR" altLang="en-US" dirty="0" smtClean="0"/>
              <a:t> 방의 </a:t>
            </a:r>
            <a:r>
              <a:rPr lang="en-US" altLang="ko-KR" dirty="0" smtClean="0"/>
              <a:t>Ready</a:t>
            </a:r>
            <a:r>
              <a:rPr lang="ko-KR" altLang="en-US" dirty="0" smtClean="0"/>
              <a:t>인원수를 감소함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161252" y="104576"/>
            <a:ext cx="1488037" cy="1434979"/>
            <a:chOff x="161252" y="104576"/>
            <a:chExt cx="1488037" cy="1434979"/>
          </a:xfrm>
        </p:grpSpPr>
        <p:sp>
          <p:nvSpPr>
            <p:cNvPr id="22" name="현 21"/>
            <p:cNvSpPr/>
            <p:nvPr/>
          </p:nvSpPr>
          <p:spPr>
            <a:xfrm rot="900000">
              <a:off x="161252" y="104576"/>
              <a:ext cx="1434979" cy="1434979"/>
            </a:xfrm>
            <a:prstGeom prst="chord">
              <a:avLst>
                <a:gd name="adj1" fmla="val 3381758"/>
                <a:gd name="adj2" fmla="val 2029010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1293" y="4587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게임시작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9512" y="836712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323528" y="853425"/>
              <a:ext cx="10959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/>
          <p:cNvSpPr/>
          <p:nvPr/>
        </p:nvSpPr>
        <p:spPr>
          <a:xfrm>
            <a:off x="1857356" y="785794"/>
            <a:ext cx="571504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게임시작 코드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Eclipse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Oracle DB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Jdk</a:t>
            </a:r>
            <a:r>
              <a:rPr lang="en-US" altLang="ko-KR" dirty="0" smtClean="0"/>
              <a:t> 1.7</a:t>
            </a:r>
          </a:p>
          <a:p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grpSp>
        <p:nvGrpSpPr>
          <p:cNvPr id="2" name="그룹 5"/>
          <p:cNvGrpSpPr/>
          <p:nvPr/>
        </p:nvGrpSpPr>
        <p:grpSpPr>
          <a:xfrm>
            <a:off x="161252" y="104576"/>
            <a:ext cx="1434979" cy="1434979"/>
            <a:chOff x="161252" y="104576"/>
            <a:chExt cx="1434979" cy="1434979"/>
          </a:xfrm>
        </p:grpSpPr>
        <p:sp>
          <p:nvSpPr>
            <p:cNvPr id="7" name="현 6"/>
            <p:cNvSpPr/>
            <p:nvPr/>
          </p:nvSpPr>
          <p:spPr>
            <a:xfrm rot="900000">
              <a:off x="161252" y="104576"/>
              <a:ext cx="1434979" cy="1434979"/>
            </a:xfrm>
            <a:prstGeom prst="chord">
              <a:avLst>
                <a:gd name="adj1" fmla="val 3381758"/>
                <a:gd name="adj2" fmla="val 2029010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1293" y="45870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mtClean="0">
                  <a:solidFill>
                    <a:schemeClr val="bg1"/>
                  </a:solidFill>
                </a:rPr>
                <a:t>소개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9512" y="836712"/>
              <a:ext cx="9300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2)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+mn-ea"/>
                </a:rPr>
                <a:t>구조소개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323528" y="853425"/>
              <a:ext cx="10959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43108" y="2571744"/>
            <a:ext cx="5603033" cy="1152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/>
              <a:t>감사합니다</a:t>
            </a:r>
            <a:r>
              <a:rPr lang="en-US" altLang="ko-KR" sz="3600" b="1" dirty="0" smtClean="0"/>
              <a:t>.</a:t>
            </a:r>
            <a:endParaRPr lang="ko-KR" altLang="en-US" sz="3600" b="1" dirty="0"/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2786050" y="3929066"/>
            <a:ext cx="4175448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143504" y="1142984"/>
            <a:ext cx="371477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ko-KR" sz="5400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RealRank</a:t>
            </a:r>
            <a:endParaRPr lang="en-US" altLang="ko-KR" sz="5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3438" y="6072206"/>
            <a:ext cx="4500562" cy="78579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ctr">
              <a:lnSpc>
                <a:spcPct val="150000"/>
              </a:lnSpc>
            </a:pP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제목 5"/>
          <p:cNvSpPr txBox="1">
            <a:spLocks/>
          </p:cNvSpPr>
          <p:nvPr/>
        </p:nvSpPr>
        <p:spPr>
          <a:xfrm>
            <a:off x="4000528" y="6137920"/>
            <a:ext cx="5143472" cy="72008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2014.7.28~</a:t>
            </a:r>
            <a:r>
              <a:rPr kumimoji="0" lang="en-US" altLang="ko-KR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권종근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736243" y="1643821"/>
            <a:ext cx="50071" cy="11422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5155" y="1561215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1. </a:t>
            </a:r>
            <a:r>
              <a:rPr lang="ko-KR" altLang="en-US" b="1" dirty="0" smtClean="0">
                <a:latin typeface="+mn-ea"/>
              </a:rPr>
              <a:t>소개</a:t>
            </a:r>
            <a:endParaRPr lang="ko-KR" altLang="en-US" b="1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5155" y="2874883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2. </a:t>
            </a:r>
            <a:r>
              <a:rPr lang="ko-KR" altLang="en-US" b="1" dirty="0" smtClean="0">
                <a:latin typeface="+mn-ea"/>
              </a:rPr>
              <a:t>코드 설계</a:t>
            </a:r>
            <a:endParaRPr lang="ko-KR" altLang="en-US" b="1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9229" y="2852936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2-1. </a:t>
            </a:r>
            <a:r>
              <a:rPr lang="ko-KR" altLang="en-US" sz="1400" dirty="0" smtClean="0">
                <a:latin typeface="+mn-ea"/>
              </a:rPr>
              <a:t>소켓 통신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79229" y="3186998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2-2. </a:t>
            </a:r>
            <a:r>
              <a:rPr lang="ko-KR" altLang="en-US" sz="1400" dirty="0" smtClean="0">
                <a:latin typeface="+mn-ea"/>
              </a:rPr>
              <a:t>데이터베이</a:t>
            </a:r>
            <a:r>
              <a:rPr lang="ko-KR" altLang="en-US" sz="1400" dirty="0">
                <a:latin typeface="+mn-ea"/>
              </a:rPr>
              <a:t>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75155" y="3882995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3. </a:t>
            </a:r>
            <a:r>
              <a:rPr lang="ko-KR" altLang="en-US" b="1" dirty="0" smtClean="0">
                <a:latin typeface="+mn-ea"/>
              </a:rPr>
              <a:t>세부 기능</a:t>
            </a:r>
            <a:endParaRPr lang="ko-KR" altLang="en-US" b="1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57752" y="3929066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3-1 </a:t>
            </a:r>
            <a:r>
              <a:rPr lang="ko-KR" altLang="en-US" sz="1400" dirty="0" smtClean="0">
                <a:latin typeface="+mn-ea"/>
              </a:rPr>
              <a:t>회원가입</a:t>
            </a:r>
            <a:r>
              <a:rPr lang="en-US" altLang="ko-KR" sz="1400" dirty="0" smtClean="0">
                <a:latin typeface="+mn-ea"/>
              </a:rPr>
              <a:t>,</a:t>
            </a:r>
            <a:r>
              <a:rPr lang="ko-KR" altLang="en-US" sz="1400" dirty="0" smtClean="0">
                <a:latin typeface="+mn-ea"/>
              </a:rPr>
              <a:t>로그인</a:t>
            </a:r>
            <a:r>
              <a:rPr lang="en-US" altLang="ko-KR" sz="1400" dirty="0" smtClean="0">
                <a:latin typeface="+mn-ea"/>
              </a:rPr>
              <a:t>,</a:t>
            </a:r>
            <a:r>
              <a:rPr lang="ko-KR" altLang="en-US" sz="1400" dirty="0" smtClean="0">
                <a:latin typeface="+mn-ea"/>
              </a:rPr>
              <a:t>대기실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36243" y="2920912"/>
            <a:ext cx="72008" cy="5738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36243" y="3943654"/>
            <a:ext cx="72008" cy="8990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>
            <a:off x="2897154" y="656692"/>
            <a:ext cx="3471691" cy="369332"/>
          </a:xfrm>
          <a:prstGeom prst="round2SameRect">
            <a:avLst>
              <a:gd name="adj1" fmla="val 42457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85709" y="6741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차례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71800" y="5258976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4. </a:t>
            </a:r>
            <a:r>
              <a:rPr lang="ko-KR" altLang="en-US" b="1" dirty="0" smtClean="0">
                <a:latin typeface="+mn-ea"/>
              </a:rPr>
              <a:t>그 밖에</a:t>
            </a:r>
            <a:endParaRPr lang="ko-KR" altLang="en-US" b="1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57752" y="5286388"/>
            <a:ext cx="200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3-2. </a:t>
            </a:r>
            <a:r>
              <a:rPr lang="ko-KR" altLang="en-US" sz="1400" dirty="0" smtClean="0">
                <a:latin typeface="+mn-ea"/>
              </a:rPr>
              <a:t>개발 환경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57752" y="5643578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3-3. </a:t>
            </a:r>
            <a:r>
              <a:rPr lang="ko-KR" altLang="en-US" sz="1400" dirty="0" smtClean="0">
                <a:latin typeface="+mn-ea"/>
              </a:rPr>
              <a:t>마지막으로</a:t>
            </a:r>
            <a:r>
              <a:rPr lang="en-US" altLang="ko-KR" sz="1400" dirty="0" smtClean="0">
                <a:latin typeface="+mn-ea"/>
              </a:rPr>
              <a:t>..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732888" y="5319635"/>
            <a:ext cx="53426" cy="6096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57752" y="4286256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3-2. </a:t>
            </a:r>
            <a:r>
              <a:rPr lang="ko-KR" altLang="en-US" sz="1400" dirty="0" smtClean="0">
                <a:latin typeface="+mn-ea"/>
              </a:rPr>
              <a:t>방 생성</a:t>
            </a:r>
            <a:r>
              <a:rPr lang="en-US" altLang="ko-KR" sz="1400" dirty="0" smtClean="0">
                <a:latin typeface="+mn-ea"/>
              </a:rPr>
              <a:t>,</a:t>
            </a:r>
            <a:r>
              <a:rPr lang="ko-KR" altLang="en-US" sz="1400" dirty="0" smtClean="0">
                <a:latin typeface="+mn-ea"/>
              </a:rPr>
              <a:t>게임시작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57752" y="4643446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3-2.</a:t>
            </a:r>
            <a:r>
              <a:rPr lang="ko-KR" altLang="en-US" sz="1400" dirty="0" smtClean="0">
                <a:latin typeface="+mn-ea"/>
              </a:rPr>
              <a:t>레벨</a:t>
            </a:r>
            <a:r>
              <a:rPr lang="en-US" altLang="ko-KR" sz="1400" dirty="0" smtClean="0">
                <a:latin typeface="+mn-ea"/>
              </a:rPr>
              <a:t>,</a:t>
            </a:r>
            <a:r>
              <a:rPr lang="ko-KR" altLang="en-US" sz="1400" dirty="0" smtClean="0">
                <a:latin typeface="+mn-ea"/>
              </a:rPr>
              <a:t>채팅</a:t>
            </a:r>
            <a:r>
              <a:rPr lang="en-US" altLang="ko-KR" sz="1400" dirty="0" smtClean="0">
                <a:latin typeface="+mn-ea"/>
              </a:rPr>
              <a:t>,</a:t>
            </a:r>
            <a:r>
              <a:rPr lang="ko-KR" altLang="en-US" sz="1400" dirty="0" smtClean="0">
                <a:latin typeface="+mn-ea"/>
              </a:rPr>
              <a:t>귓속말</a:t>
            </a:r>
            <a:endParaRPr lang="ko-KR" altLang="en-US" sz="1400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9229" y="156121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1-1. </a:t>
            </a:r>
            <a:r>
              <a:rPr lang="ko-KR" altLang="en-US" sz="1400" dirty="0" smtClean="0">
                <a:latin typeface="+mn-ea"/>
              </a:rPr>
              <a:t>왜 만들었을까</a:t>
            </a:r>
            <a:r>
              <a:rPr lang="en-US" altLang="ko-KR" sz="1400" dirty="0" smtClean="0">
                <a:latin typeface="+mn-ea"/>
              </a:rPr>
              <a:t>?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9229" y="1895689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1-2. </a:t>
            </a:r>
            <a:r>
              <a:rPr lang="ko-KR" altLang="en-US" sz="1400" dirty="0" smtClean="0">
                <a:latin typeface="+mn-ea"/>
              </a:rPr>
              <a:t>구조소개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79229" y="2214554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1-3. </a:t>
            </a:r>
            <a:r>
              <a:rPr lang="ko-KR" altLang="en-US" sz="1400" dirty="0" smtClean="0">
                <a:latin typeface="+mn-ea"/>
              </a:rPr>
              <a:t>구현목표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79229" y="2500306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1-4. </a:t>
            </a:r>
            <a:r>
              <a:rPr lang="ko-KR" altLang="en-US" sz="1400" dirty="0" smtClean="0">
                <a:latin typeface="+mn-ea"/>
              </a:rPr>
              <a:t>일정</a:t>
            </a:r>
            <a:endParaRPr lang="ko-KR" altLang="en-US" sz="14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7488" y="2428868"/>
            <a:ext cx="3109596" cy="387815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algn="ctr">
              <a:lnSpc>
                <a:spcPct val="150000"/>
              </a:lnSpc>
            </a:pPr>
            <a:endParaRPr lang="ko-KR" altLang="en-US" sz="2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928926" y="2428868"/>
            <a:ext cx="3714776" cy="37856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1.</a:t>
            </a:r>
            <a:r>
              <a:rPr lang="ko-KR" altLang="en-US" sz="2000" dirty="0" smtClean="0"/>
              <a:t>소개</a:t>
            </a:r>
            <a:endParaRPr lang="en-US" altLang="ko-KR" sz="2000" dirty="0" smtClean="0"/>
          </a:p>
          <a:p>
            <a:r>
              <a:rPr lang="en-US" altLang="ko-KR" sz="2800" dirty="0" smtClean="0"/>
              <a:t>	</a:t>
            </a:r>
            <a:r>
              <a:rPr lang="en-US" altLang="ko-KR" sz="1400" dirty="0" smtClean="0">
                <a:solidFill>
                  <a:srgbClr val="002060"/>
                </a:solidFill>
              </a:rPr>
              <a:t>-</a:t>
            </a:r>
            <a:r>
              <a:rPr lang="ko-KR" altLang="en-US" sz="1400" dirty="0" smtClean="0">
                <a:solidFill>
                  <a:srgbClr val="002060"/>
                </a:solidFill>
              </a:rPr>
              <a:t>동기</a:t>
            </a:r>
            <a:endParaRPr lang="en-US" altLang="ko-KR" sz="1400" dirty="0" smtClean="0">
              <a:solidFill>
                <a:srgbClr val="002060"/>
              </a:solidFill>
            </a:endParaRPr>
          </a:p>
          <a:p>
            <a:r>
              <a:rPr lang="en-US" altLang="ko-KR" sz="1400" dirty="0" smtClean="0">
                <a:solidFill>
                  <a:srgbClr val="002060"/>
                </a:solidFill>
              </a:rPr>
              <a:t>	-</a:t>
            </a:r>
            <a:r>
              <a:rPr lang="ko-KR" altLang="en-US" sz="1400" dirty="0" smtClean="0">
                <a:solidFill>
                  <a:srgbClr val="002060"/>
                </a:solidFill>
              </a:rPr>
              <a:t>구조 설명</a:t>
            </a:r>
            <a:endParaRPr lang="en-US" altLang="ko-KR" sz="1400" dirty="0" smtClean="0">
              <a:solidFill>
                <a:srgbClr val="002060"/>
              </a:solidFill>
            </a:endParaRPr>
          </a:p>
          <a:p>
            <a:r>
              <a:rPr lang="en-US" altLang="ko-KR" sz="1400" dirty="0" smtClean="0">
                <a:solidFill>
                  <a:srgbClr val="002060"/>
                </a:solidFill>
              </a:rPr>
              <a:t>	-</a:t>
            </a:r>
            <a:r>
              <a:rPr lang="ko-KR" altLang="en-US" sz="1400" dirty="0" smtClean="0">
                <a:solidFill>
                  <a:srgbClr val="002060"/>
                </a:solidFill>
              </a:rPr>
              <a:t>일정</a:t>
            </a:r>
            <a:endParaRPr lang="en-US" altLang="ko-KR" sz="1400" dirty="0" smtClean="0">
              <a:solidFill>
                <a:srgbClr val="002060"/>
              </a:solidFill>
            </a:endParaRPr>
          </a:p>
          <a:p>
            <a:r>
              <a:rPr lang="en-US" altLang="ko-KR" sz="1400" dirty="0" smtClean="0">
                <a:solidFill>
                  <a:srgbClr val="002060"/>
                </a:solidFill>
              </a:rPr>
              <a:t>	-UML</a:t>
            </a:r>
          </a:p>
          <a:p>
            <a:r>
              <a:rPr lang="en-US" altLang="ko-KR" sz="2000" dirty="0" smtClean="0"/>
              <a:t>2.</a:t>
            </a:r>
            <a:r>
              <a:rPr lang="ko-KR" altLang="en-US" sz="2000" dirty="0" smtClean="0"/>
              <a:t>코드설계</a:t>
            </a:r>
            <a:endParaRPr lang="en-US" altLang="ko-KR" sz="2000" dirty="0" smtClean="0"/>
          </a:p>
          <a:p>
            <a:r>
              <a:rPr lang="en-US" altLang="ko-KR" sz="2800" dirty="0" smtClean="0"/>
              <a:t>	</a:t>
            </a:r>
            <a:r>
              <a:rPr lang="en-US" altLang="ko-KR" sz="1400" dirty="0" smtClean="0">
                <a:solidFill>
                  <a:srgbClr val="002060"/>
                </a:solidFill>
              </a:rPr>
              <a:t>-</a:t>
            </a:r>
            <a:r>
              <a:rPr lang="ko-KR" altLang="en-US" sz="1400" dirty="0" smtClean="0">
                <a:solidFill>
                  <a:srgbClr val="002060"/>
                </a:solidFill>
              </a:rPr>
              <a:t>동기</a:t>
            </a:r>
            <a:endParaRPr lang="en-US" altLang="ko-KR" sz="1400" dirty="0" smtClean="0">
              <a:solidFill>
                <a:srgbClr val="002060"/>
              </a:solidFill>
            </a:endParaRPr>
          </a:p>
          <a:p>
            <a:r>
              <a:rPr lang="en-US" altLang="ko-KR" sz="1400" dirty="0" smtClean="0">
                <a:solidFill>
                  <a:srgbClr val="002060"/>
                </a:solidFill>
              </a:rPr>
              <a:t>	-</a:t>
            </a:r>
            <a:r>
              <a:rPr lang="ko-KR" altLang="en-US" sz="1400" dirty="0" smtClean="0">
                <a:solidFill>
                  <a:srgbClr val="002060"/>
                </a:solidFill>
              </a:rPr>
              <a:t>구조 설명</a:t>
            </a:r>
            <a:endParaRPr lang="en-US" altLang="ko-KR" sz="1400" dirty="0" smtClean="0">
              <a:solidFill>
                <a:srgbClr val="002060"/>
              </a:solidFill>
            </a:endParaRPr>
          </a:p>
          <a:p>
            <a:r>
              <a:rPr lang="en-US" altLang="ko-KR" sz="1400" dirty="0" smtClean="0">
                <a:solidFill>
                  <a:srgbClr val="002060"/>
                </a:solidFill>
              </a:rPr>
              <a:t>	-</a:t>
            </a:r>
            <a:r>
              <a:rPr lang="ko-KR" altLang="en-US" sz="1400" dirty="0" smtClean="0">
                <a:solidFill>
                  <a:srgbClr val="002060"/>
                </a:solidFill>
              </a:rPr>
              <a:t>일정</a:t>
            </a:r>
            <a:endParaRPr lang="en-US" altLang="ko-KR" sz="1400" dirty="0" smtClean="0">
              <a:solidFill>
                <a:srgbClr val="002060"/>
              </a:solidFill>
            </a:endParaRPr>
          </a:p>
          <a:p>
            <a:r>
              <a:rPr lang="en-US" altLang="ko-KR" sz="1400" dirty="0" smtClean="0">
                <a:solidFill>
                  <a:srgbClr val="002060"/>
                </a:solidFill>
              </a:rPr>
              <a:t>	-UML</a:t>
            </a:r>
          </a:p>
          <a:p>
            <a:r>
              <a:rPr lang="en-US" altLang="ko-KR" sz="2000" dirty="0" smtClean="0"/>
              <a:t>3.</a:t>
            </a:r>
            <a:r>
              <a:rPr lang="ko-KR" altLang="en-US" sz="2000" dirty="0" smtClean="0"/>
              <a:t>상세기능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4.</a:t>
            </a:r>
            <a:r>
              <a:rPr lang="ko-KR" altLang="en-US" sz="2000" dirty="0" smtClean="0"/>
              <a:t>후기</a:t>
            </a:r>
            <a:endParaRPr lang="en-US" altLang="ko-K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28596" y="357166"/>
            <a:ext cx="8229600" cy="504056"/>
          </a:xfrm>
        </p:spPr>
        <p:txBody>
          <a:bodyPr/>
          <a:lstStyle/>
          <a:p>
            <a:r>
              <a:rPr lang="ko-KR" altLang="en-US" dirty="0" smtClean="0"/>
              <a:t>동기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0" y="1714488"/>
            <a:ext cx="2169079" cy="1235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ko-KR" altLang="en-US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실시간 </a:t>
            </a:r>
            <a:r>
              <a:rPr lang="ko-KR" altLang="en-US" sz="1800" b="1" dirty="0" err="1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검색어</a:t>
            </a:r>
            <a:r>
              <a:rPr lang="ko-KR" altLang="en-US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sz="1800" b="1" dirty="0" smtClean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  <a:p>
            <a:pPr>
              <a:buNone/>
            </a:pPr>
            <a:r>
              <a:rPr lang="ko-KR" altLang="en-US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활용 </a:t>
            </a:r>
            <a:r>
              <a:rPr lang="ko-KR" altLang="en-US" sz="1800" b="1" dirty="0" err="1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싸이트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85984" y="1214422"/>
            <a:ext cx="6706901" cy="3071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취업아카데미 에서 배운 </a:t>
            </a:r>
            <a:r>
              <a:rPr lang="en-US" altLang="ko-KR" sz="1800" dirty="0" err="1" smtClean="0">
                <a:latin typeface="HY강B" pitchFamily="18" charset="-127"/>
                <a:ea typeface="HY강B" pitchFamily="18" charset="-127"/>
              </a:rPr>
              <a:t>Springframework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이용해서                     개인 홈페이지를 제작  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웹 뿐만 아니라 </a:t>
            </a:r>
            <a:r>
              <a:rPr lang="ko-KR" altLang="en-US" sz="1800" dirty="0" err="1" smtClean="0">
                <a:latin typeface="HY강B" pitchFamily="18" charset="-127"/>
                <a:ea typeface="HY강B" pitchFamily="18" charset="-127"/>
              </a:rPr>
              <a:t>모바일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 등 다른 </a:t>
            </a:r>
            <a:r>
              <a:rPr lang="ko-KR" altLang="en-US" sz="1800" dirty="0" err="1" smtClean="0">
                <a:latin typeface="HY강B" pitchFamily="18" charset="-127"/>
                <a:ea typeface="HY강B" pitchFamily="18" charset="-127"/>
              </a:rPr>
              <a:t>플렛폼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 에서도 호환 가능한   웹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표준 사이트 개발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여러 포털 의 실시간 정보를 한번에 확인하고 특정 날의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  <a:buNone/>
            </a:pP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     이슈가 된 사건을 알고 싶어서 제작  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800" dirty="0" smtClean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9" name="Picture 2" descr="C:\Users\Administrator\Desktop\sadfsdfsadfsfsa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68" y="4714884"/>
            <a:ext cx="2714644" cy="15735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323528" y="1340768"/>
            <a:ext cx="8856984" cy="4104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>
              <a:lnSpc>
                <a:spcPct val="200000"/>
              </a:lnSpc>
            </a:pP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Tool &gt; Eclipse(</a:t>
            </a:r>
            <a:r>
              <a:rPr lang="en-US" altLang="ko-KR" sz="2000" dirty="0" err="1" smtClean="0">
                <a:latin typeface="HY강M" pitchFamily="18" charset="-127"/>
                <a:ea typeface="HY강M" pitchFamily="18" charset="-127"/>
              </a:rPr>
              <a:t>kepler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), SQL Developer, </a:t>
            </a:r>
            <a:r>
              <a:rPr lang="en-US" altLang="ko-KR" sz="2000" dirty="0" err="1" smtClean="0">
                <a:latin typeface="HY강M" pitchFamily="18" charset="-127"/>
                <a:ea typeface="HY강M" pitchFamily="18" charset="-127"/>
              </a:rPr>
              <a:t>PowerPointer</a:t>
            </a:r>
            <a:endParaRPr lang="en-US" altLang="ko-KR" sz="2000" dirty="0" smtClean="0">
              <a:solidFill>
                <a:srgbClr val="3D3C3E"/>
              </a:solidFill>
              <a:latin typeface="HY강M" pitchFamily="18" charset="-127"/>
              <a:ea typeface="HY강M" pitchFamily="18" charset="-127"/>
            </a:endParaRPr>
          </a:p>
          <a:p>
            <a:pPr marL="0" indent="180975">
              <a:lnSpc>
                <a:spcPct val="200000"/>
              </a:lnSpc>
            </a:pP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JDK(JRE) &gt; JDK 7.0</a:t>
            </a:r>
          </a:p>
          <a:p>
            <a:pPr marL="0" indent="180975">
              <a:lnSpc>
                <a:spcPct val="200000"/>
              </a:lnSpc>
            </a:pPr>
            <a:r>
              <a:rPr lang="en-US" altLang="ko-KR" sz="2000" dirty="0" err="1" smtClean="0">
                <a:latin typeface="HY강M" pitchFamily="18" charset="-127"/>
                <a:ea typeface="HY강M" pitchFamily="18" charset="-127"/>
              </a:rPr>
              <a:t>DataBase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 &gt; </a:t>
            </a:r>
            <a:r>
              <a:rPr lang="en-US" altLang="ko-KR" sz="2000" dirty="0" err="1" smtClean="0">
                <a:latin typeface="HY강M" pitchFamily="18" charset="-127"/>
                <a:ea typeface="HY강M" pitchFamily="18" charset="-127"/>
              </a:rPr>
              <a:t>mysql</a:t>
            </a:r>
            <a:endParaRPr lang="en-US" altLang="ko-KR" sz="2000" dirty="0" smtClean="0">
              <a:latin typeface="HY강M" pitchFamily="18" charset="-127"/>
              <a:ea typeface="HY강M" pitchFamily="18" charset="-127"/>
            </a:endParaRPr>
          </a:p>
          <a:p>
            <a:pPr marL="0" indent="180975">
              <a:lnSpc>
                <a:spcPct val="200000"/>
              </a:lnSpc>
            </a:pPr>
            <a:r>
              <a:rPr lang="en-US" altLang="ko-KR" sz="2000" dirty="0" err="1" smtClean="0">
                <a:latin typeface="HY강M" pitchFamily="18" charset="-127"/>
                <a:ea typeface="HY강M" pitchFamily="18" charset="-127"/>
              </a:rPr>
              <a:t>WebServer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 &gt;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Apache Tomcat 7.0</a:t>
            </a:r>
          </a:p>
          <a:p>
            <a:pPr marL="0" indent="180975">
              <a:lnSpc>
                <a:spcPct val="200000"/>
              </a:lnSpc>
            </a:pP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언어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&gt; HTML5 , JavaScript , CSS3 , JSP(Java &amp; </a:t>
            </a:r>
            <a:r>
              <a:rPr lang="en-US" altLang="ko-KR" sz="2000" dirty="0" err="1" smtClean="0">
                <a:latin typeface="HY강M" pitchFamily="18" charset="-127"/>
                <a:ea typeface="HY강M" pitchFamily="18" charset="-127"/>
              </a:rPr>
              <a:t>Servlet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&amp; action &amp; xml)</a:t>
            </a:r>
          </a:p>
          <a:p>
            <a:pPr marL="0" indent="180975">
              <a:lnSpc>
                <a:spcPct val="200000"/>
              </a:lnSpc>
            </a:pP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library &gt;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JSTL , </a:t>
            </a:r>
            <a:r>
              <a:rPr lang="en-US" altLang="ko-KR" sz="2000" dirty="0" err="1" smtClean="0">
                <a:latin typeface="HY강M" pitchFamily="18" charset="-127"/>
                <a:ea typeface="HY강M" pitchFamily="18" charset="-127"/>
              </a:rPr>
              <a:t>jQuery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, </a:t>
            </a:r>
            <a:r>
              <a:rPr lang="en-US" altLang="ko-KR" sz="2000" dirty="0" err="1" smtClean="0">
                <a:latin typeface="HY강M" pitchFamily="18" charset="-127"/>
                <a:ea typeface="HY강M" pitchFamily="18" charset="-127"/>
              </a:rPr>
              <a:t>JSoup</a:t>
            </a:r>
            <a:endParaRPr lang="en-US" altLang="ko-KR" sz="2000" dirty="0" smtClean="0">
              <a:latin typeface="HY강M" pitchFamily="18" charset="-127"/>
              <a:ea typeface="HY강M" pitchFamily="18" charset="-127"/>
            </a:endParaRPr>
          </a:p>
          <a:p>
            <a:pPr marL="0" indent="180975">
              <a:lnSpc>
                <a:spcPct val="200000"/>
              </a:lnSpc>
            </a:pP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Frame Work &gt;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Spring3.0 , </a:t>
            </a:r>
            <a:r>
              <a:rPr lang="en-US" altLang="ko-KR" sz="2000" dirty="0" err="1" smtClean="0">
                <a:latin typeface="HY강M" pitchFamily="18" charset="-127"/>
                <a:ea typeface="HY강M" pitchFamily="18" charset="-127"/>
              </a:rPr>
              <a:t>ibatis</a:t>
            </a:r>
            <a:endParaRPr lang="en-US" altLang="ko-KR" sz="2000" dirty="0" smtClean="0">
              <a:latin typeface="HY강M" pitchFamily="18" charset="-127"/>
              <a:ea typeface="HY강M" pitchFamily="18" charset="-127"/>
            </a:endParaRPr>
          </a:p>
          <a:p>
            <a:pPr marL="0" indent="180975">
              <a:lnSpc>
                <a:spcPct val="200000"/>
              </a:lnSpc>
            </a:pP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사양 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&gt; Intel Duo E4600  RAM 4G , </a:t>
            </a:r>
            <a:r>
              <a:rPr lang="ko-KR" altLang="en-US" sz="1800" dirty="0" smtClean="0">
                <a:latin typeface="HY강M" pitchFamily="18" charset="-127"/>
                <a:ea typeface="HY강M" pitchFamily="18" charset="-127"/>
              </a:rPr>
              <a:t>내장그래픽</a:t>
            </a:r>
            <a:r>
              <a:rPr lang="en-US" altLang="ko-KR" sz="1800" dirty="0" smtClean="0"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sz="1800" dirty="0" smtClean="0">
                <a:latin typeface="HY강M" pitchFamily="18" charset="-127"/>
                <a:ea typeface="HY강M" pitchFamily="18" charset="-127"/>
              </a:rPr>
              <a:t>카드</a:t>
            </a:r>
            <a:endParaRPr lang="en-US" altLang="ko-KR" sz="2000" dirty="0" smtClean="0">
              <a:latin typeface="HY강M" pitchFamily="18" charset="-127"/>
              <a:ea typeface="HY강M" pitchFamily="18" charset="-127"/>
            </a:endParaRPr>
          </a:p>
          <a:p>
            <a:pPr marL="0" indent="180975">
              <a:lnSpc>
                <a:spcPct val="150000"/>
              </a:lnSpc>
            </a:pPr>
            <a:endParaRPr lang="en-US" altLang="en-US" sz="1800" dirty="0" smtClean="0">
              <a:latin typeface="HY강M" pitchFamily="18" charset="-127"/>
              <a:ea typeface="HY강M" pitchFamily="18" charset="-127"/>
            </a:endParaRPr>
          </a:p>
          <a:p>
            <a:pPr marL="0" indent="180975"/>
            <a:endParaRPr lang="en-US" sz="900" dirty="0" smtClean="0"/>
          </a:p>
          <a:p>
            <a:pPr marL="0" indent="180975"/>
            <a:endParaRPr lang="en-US" sz="900" dirty="0" smtClean="0"/>
          </a:p>
          <a:p>
            <a:pPr marL="0" indent="180975"/>
            <a:endParaRPr lang="en-US" sz="900" dirty="0" smtClean="0"/>
          </a:p>
          <a:p>
            <a:pPr>
              <a:buNone/>
            </a:pPr>
            <a:endParaRPr lang="en-US" sz="900" dirty="0" smtClean="0"/>
          </a:p>
          <a:p>
            <a:pPr marL="0" indent="180975"/>
            <a:endParaRPr lang="en-US" altLang="ko-KR" sz="900" dirty="0" smtClean="0"/>
          </a:p>
          <a:p>
            <a:pPr marL="0" indent="180975"/>
            <a:endParaRPr lang="en-US" altLang="ko-KR" sz="9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2659" y="951111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RealRank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408" y="470512"/>
            <a:ext cx="2821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언어</a:t>
            </a:r>
            <a:r>
              <a:rPr lang="en-US" altLang="ko-KR" sz="3600" b="1" dirty="0" smtClean="0"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툴</a:t>
            </a:r>
            <a:r>
              <a:rPr lang="en-US" altLang="ko-KR" sz="3600" b="1" dirty="0" smtClean="0"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사양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28596" y="357166"/>
            <a:ext cx="8229600" cy="504056"/>
          </a:xfrm>
        </p:spPr>
        <p:txBody>
          <a:bodyPr/>
          <a:lstStyle/>
          <a:p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143636" y="4149080"/>
            <a:ext cx="1571636" cy="144016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+mn-ea"/>
              </a:rPr>
              <a:t>Dispatcher </a:t>
            </a:r>
            <a:r>
              <a:rPr lang="en-US" altLang="ko-KR" sz="1400" dirty="0" err="1" smtClean="0">
                <a:latin typeface="+mn-ea"/>
              </a:rPr>
              <a:t>Servlet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Picture 2" descr="C:\Users\jiyoung\Downloads\cusmaker_com_20130525_19532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3571876"/>
            <a:ext cx="4248472" cy="2907168"/>
          </a:xfrm>
          <a:prstGeom prst="rect">
            <a:avLst/>
          </a:prstGeom>
          <a:noFill/>
        </p:spPr>
      </p:pic>
      <p:sp>
        <p:nvSpPr>
          <p:cNvPr id="11" name="아래쪽 화살표 10"/>
          <p:cNvSpPr/>
          <p:nvPr/>
        </p:nvSpPr>
        <p:spPr>
          <a:xfrm rot="5400000">
            <a:off x="5363359" y="4725873"/>
            <a:ext cx="361500" cy="360041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2051720" y="1524746"/>
            <a:ext cx="7092280" cy="2190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Model –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데이터베이스 접속을 관리하고 </a:t>
            </a:r>
            <a:r>
              <a:rPr lang="en-US" altLang="ko-KR" sz="1800" dirty="0" err="1" smtClean="0">
                <a:latin typeface="HY강B" pitchFamily="18" charset="-127"/>
                <a:ea typeface="HY강B" pitchFamily="18" charset="-127"/>
              </a:rPr>
              <a:t>sql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을 제어하는 부분   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View - Model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에서 가져온 데이터들이 화면에 표시되는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부분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Controller -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기능제어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부분</a:t>
            </a:r>
          </a:p>
          <a:p>
            <a:pPr>
              <a:lnSpc>
                <a:spcPct val="150000"/>
              </a:lnSpc>
            </a:pPr>
            <a:r>
              <a:rPr lang="en-US" altLang="ko-KR" sz="1800" dirty="0" err="1" smtClean="0">
                <a:latin typeface="HY강B" pitchFamily="18" charset="-127"/>
                <a:ea typeface="HY강B" pitchFamily="18" charset="-127"/>
              </a:rPr>
              <a:t>DispatcherServlet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 –URL ,Parameter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를  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Controller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와 연결하는 부분</a:t>
            </a:r>
            <a:endParaRPr lang="ko-KR" altLang="en-US" sz="1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142844" y="1643050"/>
            <a:ext cx="1957135" cy="48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	SPRING         MVC </a:t>
            </a:r>
            <a:r>
              <a:rPr lang="ko-KR" altLang="en-US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패턴 구현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슬라이드 번호 개체 틀 3"/>
          <p:cNvSpPr txBox="1">
            <a:spLocks/>
          </p:cNvSpPr>
          <p:nvPr/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99C62-5B36-4737-8343-F84559F0D89E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1268760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-232000" y="1700808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‘~7/28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03648" y="171394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‘8/1~5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2" name="그룹 25"/>
          <p:cNvGrpSpPr/>
          <p:nvPr/>
        </p:nvGrpSpPr>
        <p:grpSpPr>
          <a:xfrm>
            <a:off x="357158" y="2357430"/>
            <a:ext cx="398615" cy="296416"/>
            <a:chOff x="789009" y="1196752"/>
            <a:chExt cx="398615" cy="296416"/>
          </a:xfrm>
        </p:grpSpPr>
        <p:sp>
          <p:nvSpPr>
            <p:cNvPr id="45" name="이등변 삼각형 44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6" name="이등변 삼각형 45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7" name="직선 연결선 46"/>
          <p:cNvCxnSpPr/>
          <p:nvPr/>
        </p:nvCxnSpPr>
        <p:spPr>
          <a:xfrm>
            <a:off x="0" y="2514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664296" y="3851756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7/28~8/1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55662" y="4035499"/>
            <a:ext cx="2515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Project Plan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54514" y="4598538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프로젝트 구상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57189" y="5013401"/>
            <a:ext cx="299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웹의 다양한 동적 기술을 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  <a:p>
            <a:pPr algn="r"/>
            <a:r>
              <a:rPr lang="ko-KR" altLang="en-US" sz="1400" dirty="0" err="1" smtClean="0">
                <a:latin typeface="HY강B" pitchFamily="18" charset="-127"/>
                <a:ea typeface="HY강B" pitchFamily="18" charset="-127"/>
              </a:rPr>
              <a:t>보여줄수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 있는 프로젝트 내용 구상 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008" y="6525344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7900" y="680331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RealRank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78649" y="19973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2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57" name="Picture 2" descr="C:\Users\Administrator\Desktop\캡처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857752" y="3071810"/>
            <a:ext cx="3297435" cy="28575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627784" y="171394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‘6~10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851920" y="1713944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’11~15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14942" y="171448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’15~18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572264" y="171448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’18~21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81587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1268760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8202" b="1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25"/>
          <p:cNvGrpSpPr/>
          <p:nvPr/>
        </p:nvGrpSpPr>
        <p:grpSpPr>
          <a:xfrm>
            <a:off x="1785918" y="2428868"/>
            <a:ext cx="398615" cy="296416"/>
            <a:chOff x="789009" y="1196752"/>
            <a:chExt cx="398615" cy="296416"/>
          </a:xfrm>
        </p:grpSpPr>
        <p:sp>
          <p:nvSpPr>
            <p:cNvPr id="45" name="이등변 삼각형 44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6" name="이등변 삼각형 45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7" name="직선 연결선 46"/>
          <p:cNvCxnSpPr/>
          <p:nvPr/>
        </p:nvCxnSpPr>
        <p:spPr>
          <a:xfrm>
            <a:off x="0" y="2514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664296" y="3851756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8/1~8/5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54514" y="4598538"/>
            <a:ext cx="2284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DB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테이블  구성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3407" y="5013401"/>
            <a:ext cx="3698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테이블 구성과 속성 지정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 err="1" smtClean="0">
                <a:latin typeface="HY강B" pitchFamily="18" charset="-127"/>
                <a:ea typeface="HY강B" pitchFamily="18" charset="-127"/>
              </a:rPr>
              <a:t>정보수집어플개발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  <a:p>
            <a:pPr algn="r"/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008" y="6525344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7900" y="680331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RealRank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78649" y="19973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2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23" name="Picture 2" descr="C:\Users\Administrator\Desktop\캡처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786314" y="4000504"/>
            <a:ext cx="3643338" cy="20717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627784" y="171394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‘6~10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51920" y="1713944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’11~15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14942" y="171448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’15~18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72264" y="171448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’18~21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1560" y="4035499"/>
            <a:ext cx="340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DB Table Decide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3" name="Picture 2" descr="C:\Users\Administrator\Desktop\캡처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643306" y="2928934"/>
            <a:ext cx="5357850" cy="8139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403648" y="171394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‘8/1~5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4282" y="1714488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‘~7/28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81587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1268760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403648" y="171394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‘8/1~5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51920" y="1713944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’11~15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2" name="그룹 25"/>
          <p:cNvGrpSpPr/>
          <p:nvPr/>
        </p:nvGrpSpPr>
        <p:grpSpPr>
          <a:xfrm>
            <a:off x="3000364" y="2357430"/>
            <a:ext cx="398615" cy="296416"/>
            <a:chOff x="789009" y="1196752"/>
            <a:chExt cx="398615" cy="296416"/>
          </a:xfrm>
        </p:grpSpPr>
        <p:sp>
          <p:nvSpPr>
            <p:cNvPr id="45" name="이등변 삼각형 44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6" name="이등변 삼각형 45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7" name="직선 연결선 46"/>
          <p:cNvCxnSpPr/>
          <p:nvPr/>
        </p:nvCxnSpPr>
        <p:spPr>
          <a:xfrm>
            <a:off x="2500298" y="2714620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2008" y="6525344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7900" y="680331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RealRank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78649" y="19973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2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57" name="Picture 2" descr="C:\Users\Administrator\Desktop\캡처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643702" y="2857496"/>
            <a:ext cx="2323871" cy="25003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483768" y="386104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    6~10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일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043" y="4035499"/>
            <a:ext cx="2739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Development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60173" y="4598538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HY강B" pitchFamily="18" charset="-127"/>
                <a:ea typeface="HY강B" pitchFamily="18" charset="-127"/>
              </a:rPr>
              <a:t>Servlet,JSP</a:t>
            </a:r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개발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27786" y="501340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로그인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회원관리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14942" y="171448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’15~18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72264" y="171448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’18~21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2" name="Picture 2" descr="C:\Users\Administrator\Desktop\캡처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071934" y="2857496"/>
            <a:ext cx="2704485" cy="24288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14282" y="1714488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‘~7/28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28860" y="171448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‘6~10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81587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슬라이드 번호 개체 틀 3"/>
          <p:cNvSpPr txBox="1">
            <a:spLocks/>
          </p:cNvSpPr>
          <p:nvPr/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99C62-5B36-4737-8343-F84559F0D89E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1268760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403648" y="171394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‘8/1~5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27784" y="171394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‘6~10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2" name="그룹 25"/>
          <p:cNvGrpSpPr/>
          <p:nvPr/>
        </p:nvGrpSpPr>
        <p:grpSpPr>
          <a:xfrm>
            <a:off x="4286248" y="2357430"/>
            <a:ext cx="398615" cy="296416"/>
            <a:chOff x="789009" y="1196752"/>
            <a:chExt cx="398615" cy="296416"/>
          </a:xfrm>
        </p:grpSpPr>
        <p:sp>
          <p:nvSpPr>
            <p:cNvPr id="45" name="이등변 삼각형 44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6" name="이등변 삼각형 45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7" name="직선 연결선 46"/>
          <p:cNvCxnSpPr/>
          <p:nvPr/>
        </p:nvCxnSpPr>
        <p:spPr>
          <a:xfrm>
            <a:off x="2500298" y="2714620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2008" y="6525344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7900" y="680331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RealRank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78649" y="19973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2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57" name="Picture 2" descr="C:\Users\Administrator\Desktop\캡처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643570" y="3214686"/>
            <a:ext cx="3330881" cy="19288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483768" y="3861048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    11~15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일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043" y="4035499"/>
            <a:ext cx="2739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Development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60173" y="4598538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HY강B" pitchFamily="18" charset="-127"/>
                <a:ea typeface="HY강B" pitchFamily="18" charset="-127"/>
              </a:rPr>
              <a:t>Servlet,JSP</a:t>
            </a:r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개발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13597" y="5013401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err="1" smtClean="0">
                <a:latin typeface="HY강B" pitchFamily="18" charset="-127"/>
                <a:ea typeface="HY강B" pitchFamily="18" charset="-127"/>
              </a:rPr>
              <a:t>실시간검색어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게시판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14942" y="171448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’15~18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72264" y="171448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’18~21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2" name="Picture 2" descr="C:\Users\Administrator\Desktop\캡처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000496" y="3857628"/>
            <a:ext cx="2755813" cy="19288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14282" y="1714488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‘~7/28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14744" y="1714488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’11~15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81587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1268760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403648" y="171394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‘8/1~5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27784" y="171394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‘6~10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51920" y="1713944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’11~15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2" name="그룹 25"/>
          <p:cNvGrpSpPr/>
          <p:nvPr/>
        </p:nvGrpSpPr>
        <p:grpSpPr>
          <a:xfrm>
            <a:off x="5715008" y="2357430"/>
            <a:ext cx="398615" cy="296416"/>
            <a:chOff x="789009" y="1196752"/>
            <a:chExt cx="398615" cy="296416"/>
          </a:xfrm>
        </p:grpSpPr>
        <p:sp>
          <p:nvSpPr>
            <p:cNvPr id="45" name="이등변 삼각형 44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6" name="이등변 삼각형 45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7" name="직선 연결선 46"/>
          <p:cNvCxnSpPr/>
          <p:nvPr/>
        </p:nvCxnSpPr>
        <p:spPr>
          <a:xfrm>
            <a:off x="2500298" y="2714620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2008" y="6525344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7900" y="680331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RealRank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78649" y="19973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2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57" name="Picture 2" descr="C:\Users\Administrator\Desktop\캡처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929058" y="3857628"/>
            <a:ext cx="2733793" cy="19288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483768" y="3861048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    15~18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일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043" y="4035499"/>
            <a:ext cx="2739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Development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60173" y="4598538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HY강B" pitchFamily="18" charset="-127"/>
                <a:ea typeface="HY강B" pitchFamily="18" charset="-127"/>
              </a:rPr>
              <a:t>Servlet,JSP</a:t>
            </a:r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개발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12846" y="5013401"/>
            <a:ext cx="224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err="1" smtClean="0">
                <a:latin typeface="HY강B" pitchFamily="18" charset="-127"/>
                <a:ea typeface="HY강B" pitchFamily="18" charset="-127"/>
              </a:rPr>
              <a:t>검색어저장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방명록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,</a:t>
            </a:r>
            <a:r>
              <a:rPr lang="en-US" altLang="ko-KR" sz="1400" dirty="0" err="1" smtClean="0">
                <a:latin typeface="HY강B" pitchFamily="18" charset="-127"/>
                <a:ea typeface="HY강B" pitchFamily="18" charset="-127"/>
              </a:rPr>
              <a:t>Jquery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72264" y="171448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’18~21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2" name="Picture 2" descr="C:\Users\Administrator\Desktop\캡처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072198" y="3214686"/>
            <a:ext cx="2755813" cy="5858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14282" y="1714488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‘~7/28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29190" y="171448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‘15~18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81587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슬라이드 번호 개체 틀 3"/>
          <p:cNvSpPr txBox="1">
            <a:spLocks/>
          </p:cNvSpPr>
          <p:nvPr/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1268760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403648" y="171394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‘8/1~5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27784" y="171394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‘6~10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51920" y="1713944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’11~15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2" name="그룹 25"/>
          <p:cNvGrpSpPr/>
          <p:nvPr/>
        </p:nvGrpSpPr>
        <p:grpSpPr>
          <a:xfrm>
            <a:off x="7072330" y="2357430"/>
            <a:ext cx="398615" cy="296416"/>
            <a:chOff x="789009" y="1196752"/>
            <a:chExt cx="398615" cy="296416"/>
          </a:xfrm>
        </p:grpSpPr>
        <p:sp>
          <p:nvSpPr>
            <p:cNvPr id="45" name="이등변 삼각형 44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6" name="이등변 삼각형 45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7" name="직선 연결선 46"/>
          <p:cNvCxnSpPr/>
          <p:nvPr/>
        </p:nvCxnSpPr>
        <p:spPr>
          <a:xfrm>
            <a:off x="2500298" y="2714620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2008" y="6525344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7900" y="680331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RealRank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78649" y="19973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2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57" name="Picture 2" descr="C:\Users\Administrator\Desktop\캡처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917902" y="2857496"/>
            <a:ext cx="3297435" cy="34190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214942" y="171448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’15~18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70432" y="3861048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    18~21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일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5635" y="4035499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CSS &amp; detail up</a:t>
            </a:r>
            <a:endParaRPr lang="ko-KR" altLang="en-US" sz="3600" dirty="0" smtClean="0"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 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8949" y="4598538"/>
            <a:ext cx="240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	CSS 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적용 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53132" y="5013401"/>
            <a:ext cx="290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CSS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수정 및 버그 수정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마무리작업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4282" y="1714488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‘~7/28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72264" y="171448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’18~21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81587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현 14"/>
          <p:cNvSpPr/>
          <p:nvPr/>
        </p:nvSpPr>
        <p:spPr>
          <a:xfrm rot="900000">
            <a:off x="161252" y="104576"/>
            <a:ext cx="1434979" cy="1434979"/>
          </a:xfrm>
          <a:prstGeom prst="chord">
            <a:avLst>
              <a:gd name="adj1" fmla="val 3381758"/>
              <a:gd name="adj2" fmla="val 2029010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1293" y="4587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소개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9512" y="836712"/>
            <a:ext cx="13260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1) 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왜 만들었을까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?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23528" y="853425"/>
            <a:ext cx="10959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071802" y="2357430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14678" y="235743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왜 만들었을까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71802" y="2928934"/>
            <a:ext cx="2754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지금까지 배운 내용을 바탕으로 무엇을 </a:t>
            </a:r>
            <a:r>
              <a:rPr lang="ko-KR" altLang="en-US" sz="14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만드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sz="14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는게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도움이 될까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?</a:t>
            </a:r>
          </a:p>
          <a:p>
            <a:pPr algn="ctr"/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소켓통신 부분이 어려운 사람이 많았기에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..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57554" y="4214818"/>
            <a:ext cx="275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소켓통신을 이용한 퀴즈게임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3215818" y="428625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3071802" y="428625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83568" y="951111"/>
            <a:ext cx="247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 UML Diagram 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Uerinfo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14348" y="1785926"/>
          <a:ext cx="250033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165"/>
                <a:gridCol w="1250165"/>
              </a:tblGrid>
              <a:tr h="36026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Userinfo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&lt;model&gt;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314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Password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Email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PassQuiz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Address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Moreinfo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Joindate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Phone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Grade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642910" y="1643050"/>
            <a:ext cx="2143140" cy="421484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0"/>
          <p:cNvGrpSpPr/>
          <p:nvPr/>
        </p:nvGrpSpPr>
        <p:grpSpPr>
          <a:xfrm>
            <a:off x="5429256" y="5429264"/>
            <a:ext cx="2357454" cy="428628"/>
            <a:chOff x="3357554" y="357166"/>
            <a:chExt cx="2281407" cy="428628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357554" y="357166"/>
              <a:ext cx="2143140" cy="42862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28992" y="357166"/>
              <a:ext cx="2209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FirstBoardContrller</a:t>
              </a:r>
              <a:endParaRPr lang="ko-KR" altLang="en-US" dirty="0"/>
            </a:p>
          </p:txBody>
        </p:sp>
      </p:grpSp>
      <p:cxnSp>
        <p:nvCxnSpPr>
          <p:cNvPr id="13" name="직선 화살표 연결선 12"/>
          <p:cNvCxnSpPr>
            <a:stCxn id="9" idx="1"/>
            <a:endCxn id="8" idx="3"/>
          </p:cNvCxnSpPr>
          <p:nvPr/>
        </p:nvCxnSpPr>
        <p:spPr>
          <a:xfrm rot="10800000">
            <a:off x="2786050" y="3750472"/>
            <a:ext cx="2643206" cy="1893107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5"/>
          <p:cNvGrpSpPr/>
          <p:nvPr/>
        </p:nvGrpSpPr>
        <p:grpSpPr>
          <a:xfrm>
            <a:off x="5429256" y="2157832"/>
            <a:ext cx="2214578" cy="428628"/>
            <a:chOff x="3357554" y="357166"/>
            <a:chExt cx="2143140" cy="428628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3357554" y="357166"/>
              <a:ext cx="2143140" cy="42862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28992" y="357166"/>
              <a:ext cx="2000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LoginValidator</a:t>
              </a:r>
              <a:endParaRPr lang="ko-KR" altLang="en-US" dirty="0"/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5429255" y="2958366"/>
            <a:ext cx="2286016" cy="428628"/>
            <a:chOff x="3357554" y="357166"/>
            <a:chExt cx="2212274" cy="42862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357554" y="357166"/>
              <a:ext cx="2143140" cy="42862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28992" y="357166"/>
              <a:ext cx="2140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UserEntryValidator</a:t>
              </a:r>
              <a:endParaRPr lang="ko-KR" altLang="en-US" dirty="0"/>
            </a:p>
          </p:txBody>
        </p:sp>
      </p:grpSp>
      <p:grpSp>
        <p:nvGrpSpPr>
          <p:cNvPr id="5" name="그룹 21"/>
          <p:cNvGrpSpPr/>
          <p:nvPr/>
        </p:nvGrpSpPr>
        <p:grpSpPr>
          <a:xfrm>
            <a:off x="5429256" y="3758900"/>
            <a:ext cx="2357454" cy="428628"/>
            <a:chOff x="3357554" y="357166"/>
            <a:chExt cx="2281407" cy="428628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3357554" y="357166"/>
              <a:ext cx="2143140" cy="42862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28992" y="357166"/>
              <a:ext cx="2209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    </a:t>
              </a:r>
              <a:r>
                <a:rPr lang="en-US" altLang="ko-KR" dirty="0" err="1" smtClean="0"/>
                <a:t>UserDaoImpl</a:t>
              </a:r>
              <a:endParaRPr lang="ko-KR" altLang="en-US" dirty="0"/>
            </a:p>
          </p:txBody>
        </p:sp>
      </p:grpSp>
      <p:grpSp>
        <p:nvGrpSpPr>
          <p:cNvPr id="6" name="그룹 24"/>
          <p:cNvGrpSpPr/>
          <p:nvPr/>
        </p:nvGrpSpPr>
        <p:grpSpPr>
          <a:xfrm>
            <a:off x="5429256" y="4559434"/>
            <a:ext cx="2283635" cy="453344"/>
            <a:chOff x="3357554" y="357166"/>
            <a:chExt cx="2209969" cy="453344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357554" y="357166"/>
              <a:ext cx="2143140" cy="42862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57554" y="441178"/>
              <a:ext cx="2209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UserinfoController</a:t>
              </a:r>
              <a:endParaRPr lang="ko-KR" altLang="en-US" dirty="0"/>
            </a:p>
          </p:txBody>
        </p:sp>
      </p:grpSp>
      <p:grpSp>
        <p:nvGrpSpPr>
          <p:cNvPr id="11" name="그룹 28"/>
          <p:cNvGrpSpPr/>
          <p:nvPr/>
        </p:nvGrpSpPr>
        <p:grpSpPr>
          <a:xfrm>
            <a:off x="5429256" y="1357298"/>
            <a:ext cx="2357454" cy="428628"/>
            <a:chOff x="3357554" y="357166"/>
            <a:chExt cx="2281407" cy="428628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3357554" y="357166"/>
              <a:ext cx="2143140" cy="42862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28992" y="357166"/>
              <a:ext cx="2209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LoginController</a:t>
              </a:r>
              <a:endParaRPr lang="ko-KR" altLang="en-US" dirty="0"/>
            </a:p>
          </p:txBody>
        </p:sp>
      </p:grpSp>
      <p:cxnSp>
        <p:nvCxnSpPr>
          <p:cNvPr id="33" name="직선 화살표 연결선 32"/>
          <p:cNvCxnSpPr>
            <a:stCxn id="30" idx="1"/>
            <a:endCxn id="8" idx="3"/>
          </p:cNvCxnSpPr>
          <p:nvPr/>
        </p:nvCxnSpPr>
        <p:spPr>
          <a:xfrm rot="10800000" flipV="1">
            <a:off x="2786050" y="1571611"/>
            <a:ext cx="2643206" cy="2178859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7" idx="1"/>
            <a:endCxn id="8" idx="3"/>
          </p:cNvCxnSpPr>
          <p:nvPr/>
        </p:nvCxnSpPr>
        <p:spPr>
          <a:xfrm rot="10800000" flipV="1">
            <a:off x="2786050" y="2372145"/>
            <a:ext cx="2643206" cy="1378325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0" idx="1"/>
            <a:endCxn id="8" idx="3"/>
          </p:cNvCxnSpPr>
          <p:nvPr/>
        </p:nvCxnSpPr>
        <p:spPr>
          <a:xfrm rot="10800000" flipV="1">
            <a:off x="2786050" y="3172679"/>
            <a:ext cx="2643206" cy="577791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23" idx="1"/>
            <a:endCxn id="8" idx="3"/>
          </p:cNvCxnSpPr>
          <p:nvPr/>
        </p:nvCxnSpPr>
        <p:spPr>
          <a:xfrm rot="10800000">
            <a:off x="2786050" y="3750472"/>
            <a:ext cx="2643206" cy="222743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7" idx="1"/>
            <a:endCxn id="8" idx="3"/>
          </p:cNvCxnSpPr>
          <p:nvPr/>
        </p:nvCxnSpPr>
        <p:spPr>
          <a:xfrm rot="10800000">
            <a:off x="2786050" y="3750472"/>
            <a:ext cx="2643206" cy="1077641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83568" y="951111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 UML Diagram 2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Firstboard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14346" y="1785926"/>
          <a:ext cx="325043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215"/>
                <a:gridCol w="1625215"/>
              </a:tblGrid>
              <a:tr h="36026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Firstboard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&lt;model&gt;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Mainnumber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314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Password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Contents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ReadCount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Level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Commentcount</a:t>
                      </a:r>
                      <a:endParaRPr lang="ko-KR" alt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642910" y="1643050"/>
            <a:ext cx="2786082" cy="385765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6"/>
          <p:cNvGrpSpPr/>
          <p:nvPr/>
        </p:nvGrpSpPr>
        <p:grpSpPr>
          <a:xfrm>
            <a:off x="6072198" y="1071546"/>
            <a:ext cx="2357454" cy="428628"/>
            <a:chOff x="3357554" y="357166"/>
            <a:chExt cx="2281407" cy="42862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357554" y="357166"/>
              <a:ext cx="2143140" cy="42862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28992" y="357166"/>
              <a:ext cx="2209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FirstBoardController</a:t>
              </a:r>
              <a:endParaRPr lang="ko-KR" altLang="en-US" dirty="0"/>
            </a:p>
          </p:txBody>
        </p:sp>
      </p:grpSp>
      <p:cxnSp>
        <p:nvCxnSpPr>
          <p:cNvPr id="10" name="직선 화살표 연결선 9"/>
          <p:cNvCxnSpPr>
            <a:stCxn id="8" idx="1"/>
          </p:cNvCxnSpPr>
          <p:nvPr/>
        </p:nvCxnSpPr>
        <p:spPr>
          <a:xfrm rot="10800000" flipV="1">
            <a:off x="3428992" y="1285860"/>
            <a:ext cx="2643206" cy="2321734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6072198" y="2035959"/>
            <a:ext cx="2357454" cy="428628"/>
            <a:chOff x="3357554" y="357166"/>
            <a:chExt cx="2281407" cy="42862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357554" y="357166"/>
              <a:ext cx="2143140" cy="42862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28992" y="357166"/>
              <a:ext cx="2209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FirstBoardDaoImpl</a:t>
              </a:r>
              <a:endParaRPr lang="ko-KR" altLang="en-US" dirty="0"/>
            </a:p>
          </p:txBody>
        </p:sp>
      </p:grpSp>
      <p:grpSp>
        <p:nvGrpSpPr>
          <p:cNvPr id="4" name="그룹 14"/>
          <p:cNvGrpSpPr/>
          <p:nvPr/>
        </p:nvGrpSpPr>
        <p:grpSpPr>
          <a:xfrm>
            <a:off x="6072198" y="3000372"/>
            <a:ext cx="2357454" cy="428628"/>
            <a:chOff x="3357554" y="357166"/>
            <a:chExt cx="2281407" cy="428628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357554" y="357166"/>
              <a:ext cx="2143140" cy="42862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28992" y="357166"/>
              <a:ext cx="2209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FirstBoardService</a:t>
              </a:r>
              <a:endParaRPr lang="ko-KR" altLang="en-US" dirty="0"/>
            </a:p>
          </p:txBody>
        </p:sp>
      </p:grpSp>
      <p:grpSp>
        <p:nvGrpSpPr>
          <p:cNvPr id="7" name="그룹 17"/>
          <p:cNvGrpSpPr/>
          <p:nvPr/>
        </p:nvGrpSpPr>
        <p:grpSpPr>
          <a:xfrm>
            <a:off x="6072198" y="3964785"/>
            <a:ext cx="2357454" cy="428628"/>
            <a:chOff x="3357554" y="357166"/>
            <a:chExt cx="2281407" cy="42862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3357554" y="357166"/>
              <a:ext cx="2143140" cy="42862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28992" y="357166"/>
              <a:ext cx="2209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IndexController</a:t>
              </a:r>
              <a:endParaRPr lang="ko-KR" altLang="en-US" dirty="0"/>
            </a:p>
          </p:txBody>
        </p:sp>
      </p:grpSp>
      <p:grpSp>
        <p:nvGrpSpPr>
          <p:cNvPr id="11" name="그룹 20"/>
          <p:cNvGrpSpPr/>
          <p:nvPr/>
        </p:nvGrpSpPr>
        <p:grpSpPr>
          <a:xfrm>
            <a:off x="6072198" y="4929198"/>
            <a:ext cx="2357454" cy="428628"/>
            <a:chOff x="3357554" y="357166"/>
            <a:chExt cx="2281407" cy="428628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3357554" y="357166"/>
              <a:ext cx="2143140" cy="42862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28992" y="357166"/>
              <a:ext cx="2209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UserinfoController</a:t>
              </a:r>
              <a:endParaRPr lang="ko-KR" altLang="en-US" dirty="0"/>
            </a:p>
          </p:txBody>
        </p:sp>
      </p:grpSp>
      <p:cxnSp>
        <p:nvCxnSpPr>
          <p:cNvPr id="24" name="직선 화살표 연결선 23"/>
          <p:cNvCxnSpPr>
            <a:stCxn id="13" idx="1"/>
            <a:endCxn id="6" idx="3"/>
          </p:cNvCxnSpPr>
          <p:nvPr/>
        </p:nvCxnSpPr>
        <p:spPr>
          <a:xfrm rot="10800000" flipV="1">
            <a:off x="3428992" y="2250272"/>
            <a:ext cx="2643206" cy="1321603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1"/>
            <a:endCxn id="6" idx="3"/>
          </p:cNvCxnSpPr>
          <p:nvPr/>
        </p:nvCxnSpPr>
        <p:spPr>
          <a:xfrm rot="10800000" flipV="1">
            <a:off x="3428992" y="3214686"/>
            <a:ext cx="2643206" cy="357190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1"/>
            <a:endCxn id="6" idx="3"/>
          </p:cNvCxnSpPr>
          <p:nvPr/>
        </p:nvCxnSpPr>
        <p:spPr>
          <a:xfrm rot="10800000">
            <a:off x="3428992" y="3571877"/>
            <a:ext cx="2643206" cy="607223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2" idx="1"/>
            <a:endCxn id="6" idx="3"/>
          </p:cNvCxnSpPr>
          <p:nvPr/>
        </p:nvCxnSpPr>
        <p:spPr>
          <a:xfrm rot="10800000">
            <a:off x="3428992" y="3571876"/>
            <a:ext cx="2643206" cy="1571636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83568" y="951111"/>
            <a:ext cx="4241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 UML Diagram 3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GuestBook,RealTimeRank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14348" y="1571612"/>
          <a:ext cx="35719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215"/>
                <a:gridCol w="1946685"/>
              </a:tblGrid>
              <a:tr h="36026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GuestBook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&lt;model&gt;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Number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314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Password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Contents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642910" y="1500174"/>
            <a:ext cx="2786082" cy="235745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14348" y="4214818"/>
          <a:ext cx="421484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7421"/>
                <a:gridCol w="2107421"/>
              </a:tblGrid>
              <a:tr h="36026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RealTimeRank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&lt;model&gt;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Naver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ArrayList</a:t>
                      </a:r>
                      <a:r>
                        <a:rPr lang="en-US" altLang="ko-KR" dirty="0" smtClean="0"/>
                        <a:t>&lt;String&gt;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Daum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ArrayList</a:t>
                      </a:r>
                      <a:r>
                        <a:rPr lang="en-US" altLang="ko-KR" dirty="0" smtClean="0"/>
                        <a:t>&lt;String&gt;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314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Nate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ArrayList</a:t>
                      </a:r>
                      <a:r>
                        <a:rPr lang="en-US" altLang="ko-KR" dirty="0" smtClean="0"/>
                        <a:t>&lt;String&gt;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65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642912" y="4071942"/>
            <a:ext cx="4071964" cy="2428892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8"/>
          <p:cNvGrpSpPr/>
          <p:nvPr/>
        </p:nvGrpSpPr>
        <p:grpSpPr>
          <a:xfrm>
            <a:off x="6072198" y="1285860"/>
            <a:ext cx="2857521" cy="428628"/>
            <a:chOff x="3357554" y="357166"/>
            <a:chExt cx="2488809" cy="42862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3357554" y="357166"/>
              <a:ext cx="2143140" cy="42862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28993" y="357166"/>
              <a:ext cx="2417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GuestbookController</a:t>
              </a:r>
              <a:endParaRPr lang="ko-KR" altLang="en-US" dirty="0"/>
            </a:p>
          </p:txBody>
        </p:sp>
      </p:grpSp>
      <p:cxnSp>
        <p:nvCxnSpPr>
          <p:cNvPr id="12" name="직선 화살표 연결선 11"/>
          <p:cNvCxnSpPr>
            <a:stCxn id="10" idx="1"/>
          </p:cNvCxnSpPr>
          <p:nvPr/>
        </p:nvCxnSpPr>
        <p:spPr>
          <a:xfrm rot="10800000" flipV="1">
            <a:off x="3428992" y="1500174"/>
            <a:ext cx="2643206" cy="1321602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2"/>
          <p:cNvGrpSpPr/>
          <p:nvPr/>
        </p:nvGrpSpPr>
        <p:grpSpPr>
          <a:xfrm>
            <a:off x="6072199" y="2000240"/>
            <a:ext cx="2857521" cy="428628"/>
            <a:chOff x="3357554" y="357166"/>
            <a:chExt cx="2488809" cy="428628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357554" y="357166"/>
              <a:ext cx="2143140" cy="42862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28993" y="357166"/>
              <a:ext cx="2417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GuestbookDaoImpl</a:t>
              </a:r>
              <a:endParaRPr lang="ko-KR" altLang="en-US" dirty="0"/>
            </a:p>
          </p:txBody>
        </p:sp>
      </p:grpSp>
      <p:grpSp>
        <p:nvGrpSpPr>
          <p:cNvPr id="4" name="그룹 15"/>
          <p:cNvGrpSpPr/>
          <p:nvPr/>
        </p:nvGrpSpPr>
        <p:grpSpPr>
          <a:xfrm>
            <a:off x="6072199" y="2714620"/>
            <a:ext cx="2857521" cy="428628"/>
            <a:chOff x="3357554" y="357166"/>
            <a:chExt cx="2488809" cy="428628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3357554" y="357166"/>
              <a:ext cx="2143140" cy="42862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28993" y="357166"/>
              <a:ext cx="2417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UserinfoController</a:t>
              </a:r>
              <a:endParaRPr lang="ko-KR" altLang="en-US" dirty="0"/>
            </a:p>
          </p:txBody>
        </p:sp>
      </p:grpSp>
      <p:grpSp>
        <p:nvGrpSpPr>
          <p:cNvPr id="9" name="그룹 18"/>
          <p:cNvGrpSpPr/>
          <p:nvPr/>
        </p:nvGrpSpPr>
        <p:grpSpPr>
          <a:xfrm>
            <a:off x="6072199" y="3429000"/>
            <a:ext cx="2857521" cy="428628"/>
            <a:chOff x="3357554" y="357166"/>
            <a:chExt cx="2488809" cy="42862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357554" y="357166"/>
              <a:ext cx="2143140" cy="42862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28993" y="357166"/>
              <a:ext cx="2417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InedxController</a:t>
              </a:r>
              <a:endParaRPr lang="ko-KR" altLang="en-US" dirty="0"/>
            </a:p>
          </p:txBody>
        </p:sp>
      </p:grpSp>
      <p:cxnSp>
        <p:nvCxnSpPr>
          <p:cNvPr id="26" name="직선 화살표 연결선 25"/>
          <p:cNvCxnSpPr>
            <a:stCxn id="14" idx="1"/>
          </p:cNvCxnSpPr>
          <p:nvPr/>
        </p:nvCxnSpPr>
        <p:spPr>
          <a:xfrm rot="10800000" flipV="1">
            <a:off x="3428993" y="2214554"/>
            <a:ext cx="2643207" cy="571504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7" idx="1"/>
          </p:cNvCxnSpPr>
          <p:nvPr/>
        </p:nvCxnSpPr>
        <p:spPr>
          <a:xfrm rot="10800000">
            <a:off x="3428993" y="2786058"/>
            <a:ext cx="2643207" cy="142876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1"/>
          </p:cNvCxnSpPr>
          <p:nvPr/>
        </p:nvCxnSpPr>
        <p:spPr>
          <a:xfrm rot="10800000">
            <a:off x="3428993" y="2786058"/>
            <a:ext cx="2643207" cy="857256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36"/>
          <p:cNvGrpSpPr/>
          <p:nvPr/>
        </p:nvGrpSpPr>
        <p:grpSpPr>
          <a:xfrm>
            <a:off x="6000760" y="5500702"/>
            <a:ext cx="2857521" cy="428628"/>
            <a:chOff x="3357554" y="357166"/>
            <a:chExt cx="2488809" cy="428628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3357554" y="357166"/>
              <a:ext cx="2143140" cy="428628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428993" y="357166"/>
              <a:ext cx="2417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RealTimeDaoImpl</a:t>
              </a:r>
              <a:endParaRPr lang="ko-KR" altLang="en-US" dirty="0"/>
            </a:p>
          </p:txBody>
        </p:sp>
      </p:grpSp>
      <p:grpSp>
        <p:nvGrpSpPr>
          <p:cNvPr id="16" name="그룹 50"/>
          <p:cNvGrpSpPr/>
          <p:nvPr/>
        </p:nvGrpSpPr>
        <p:grpSpPr>
          <a:xfrm>
            <a:off x="6000760" y="4429132"/>
            <a:ext cx="2857521" cy="428628"/>
            <a:chOff x="3357554" y="357166"/>
            <a:chExt cx="2488809" cy="428628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3357554" y="357166"/>
              <a:ext cx="2143140" cy="428628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28993" y="357166"/>
              <a:ext cx="2417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RealTimeController</a:t>
              </a:r>
              <a:endParaRPr lang="ko-KR" altLang="en-US" dirty="0"/>
            </a:p>
          </p:txBody>
        </p:sp>
      </p:grpSp>
      <p:cxnSp>
        <p:nvCxnSpPr>
          <p:cNvPr id="54" name="직선 화살표 연결선 53"/>
          <p:cNvCxnSpPr>
            <a:stCxn id="52" idx="1"/>
            <a:endCxn id="8" idx="3"/>
          </p:cNvCxnSpPr>
          <p:nvPr/>
        </p:nvCxnSpPr>
        <p:spPr>
          <a:xfrm rot="10800000" flipV="1">
            <a:off x="4714876" y="4643446"/>
            <a:ext cx="1285884" cy="642942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8" idx="1"/>
            <a:endCxn id="8" idx="3"/>
          </p:cNvCxnSpPr>
          <p:nvPr/>
        </p:nvCxnSpPr>
        <p:spPr>
          <a:xfrm rot="10800000">
            <a:off x="4714876" y="5286388"/>
            <a:ext cx="1285884" cy="428628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29919" y="1829150"/>
            <a:ext cx="1566808" cy="1458028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7584" y="1556792"/>
            <a:ext cx="1569773" cy="26714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FIRSTBOARD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2" name="그룹 59"/>
          <p:cNvGrpSpPr/>
          <p:nvPr/>
        </p:nvGrpSpPr>
        <p:grpSpPr>
          <a:xfrm>
            <a:off x="4951110" y="1556792"/>
            <a:ext cx="1568116" cy="1726118"/>
            <a:chOff x="3854825" y="1210217"/>
            <a:chExt cx="1927412" cy="2196353"/>
          </a:xfrm>
          <a:solidFill>
            <a:schemeClr val="bg1"/>
          </a:solidFill>
        </p:grpSpPr>
        <p:sp>
          <p:nvSpPr>
            <p:cNvPr id="10" name="직사각형 9"/>
            <p:cNvSpPr/>
            <p:nvPr/>
          </p:nvSpPr>
          <p:spPr>
            <a:xfrm>
              <a:off x="3854826" y="1519851"/>
              <a:ext cx="1927411" cy="1886719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854825" y="1210217"/>
              <a:ext cx="1927411" cy="31859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NOTICE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3" name="그룹 61"/>
          <p:cNvGrpSpPr/>
          <p:nvPr/>
        </p:nvGrpSpPr>
        <p:grpSpPr>
          <a:xfrm>
            <a:off x="6921031" y="1556792"/>
            <a:ext cx="1794373" cy="1800770"/>
            <a:chOff x="6077762" y="658224"/>
            <a:chExt cx="2026332" cy="2273234"/>
          </a:xfrm>
          <a:noFill/>
        </p:grpSpPr>
        <p:sp>
          <p:nvSpPr>
            <p:cNvPr id="13" name="직사각형 12"/>
            <p:cNvSpPr/>
            <p:nvPr/>
          </p:nvSpPr>
          <p:spPr>
            <a:xfrm>
              <a:off x="6080818" y="1079687"/>
              <a:ext cx="2014311" cy="185177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077762" y="658224"/>
              <a:ext cx="2026332" cy="42146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MEMBER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816575" y="1878203"/>
            <a:ext cx="1653359" cy="140897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816575" y="1556793"/>
            <a:ext cx="1653359" cy="31568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SECONDBOARD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5" name="그룹 1027"/>
          <p:cNvGrpSpPr/>
          <p:nvPr/>
        </p:nvGrpSpPr>
        <p:grpSpPr>
          <a:xfrm>
            <a:off x="4214810" y="3714752"/>
            <a:ext cx="1604555" cy="1326107"/>
            <a:chOff x="6525526" y="2758524"/>
            <a:chExt cx="2053713" cy="1735206"/>
          </a:xfrm>
          <a:noFill/>
        </p:grpSpPr>
        <p:sp>
          <p:nvSpPr>
            <p:cNvPr id="21" name="직사각형 20"/>
            <p:cNvSpPr/>
            <p:nvPr/>
          </p:nvSpPr>
          <p:spPr>
            <a:xfrm>
              <a:off x="6525526" y="3094552"/>
              <a:ext cx="2053713" cy="1399178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526198" y="2758524"/>
              <a:ext cx="2053040" cy="34151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SEARCHBOARD</a:t>
              </a:r>
              <a:endParaRPr lang="ko-KR" altLang="en-US" sz="1400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2659" y="951111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( 1. DB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구축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9552" y="5175656"/>
            <a:ext cx="1467296" cy="13614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50" dirty="0" smtClean="0"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구축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071670" y="5143512"/>
            <a:ext cx="6687642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사전 설계를 통해 필요한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구축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 설계해 놓은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의 속성들을 변경하지 않기 위해 많은 노력을 기울임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Ibatis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를 사용하여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와연결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grpSp>
        <p:nvGrpSpPr>
          <p:cNvPr id="6" name="그룹 53"/>
          <p:cNvGrpSpPr/>
          <p:nvPr/>
        </p:nvGrpSpPr>
        <p:grpSpPr>
          <a:xfrm>
            <a:off x="1500166" y="3714752"/>
            <a:ext cx="1593700" cy="1226209"/>
            <a:chOff x="1929237" y="3631550"/>
            <a:chExt cx="1593700" cy="1226209"/>
          </a:xfrm>
        </p:grpSpPr>
        <p:sp>
          <p:nvSpPr>
            <p:cNvPr id="38" name="직사각형 37"/>
            <p:cNvSpPr/>
            <p:nvPr/>
          </p:nvSpPr>
          <p:spPr>
            <a:xfrm>
              <a:off x="1931893" y="3918896"/>
              <a:ext cx="1591044" cy="938863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929237" y="3631550"/>
              <a:ext cx="1593700" cy="30150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REALTIMEBOARD</a:t>
              </a:r>
              <a:endParaRPr lang="ko-KR" altLang="en-US" sz="1400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pic>
        <p:nvPicPr>
          <p:cNvPr id="2050" name="Picture 2" descr="C:\Documents and Settings\dfred\바탕 화면\포트폴리오스크린샷\firstboar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857364"/>
            <a:ext cx="1500198" cy="1357322"/>
          </a:xfrm>
          <a:prstGeom prst="rect">
            <a:avLst/>
          </a:prstGeom>
          <a:noFill/>
        </p:spPr>
      </p:pic>
      <p:pic>
        <p:nvPicPr>
          <p:cNvPr id="2051" name="Picture 3" descr="C:\Documents and Settings\dfred\바탕 화면\포트폴리오스크린샷\secondbo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488" y="1928802"/>
            <a:ext cx="1524000" cy="1285884"/>
          </a:xfrm>
          <a:prstGeom prst="rect">
            <a:avLst/>
          </a:prstGeom>
          <a:noFill/>
        </p:spPr>
      </p:pic>
      <p:pic>
        <p:nvPicPr>
          <p:cNvPr id="2052" name="Picture 4" descr="C:\Documents and Settings\dfred\바탕 화면\포트폴리오스크린샷\memb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00892" y="2000240"/>
            <a:ext cx="1643074" cy="1352549"/>
          </a:xfrm>
          <a:prstGeom prst="rect">
            <a:avLst/>
          </a:prstGeom>
          <a:noFill/>
        </p:spPr>
      </p:pic>
      <p:pic>
        <p:nvPicPr>
          <p:cNvPr id="2053" name="Picture 5" descr="C:\Documents and Settings\dfred\바탕 화면\포트폴리오스크린샷\notic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628" y="1928802"/>
            <a:ext cx="1428760" cy="1276350"/>
          </a:xfrm>
          <a:prstGeom prst="rect">
            <a:avLst/>
          </a:prstGeom>
          <a:noFill/>
        </p:spPr>
      </p:pic>
      <p:pic>
        <p:nvPicPr>
          <p:cNvPr id="2054" name="Picture 6" descr="C:\Documents and Settings\dfred\바탕 화면\포트폴리오스크린샷\realtimerank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43042" y="4071942"/>
            <a:ext cx="1357322" cy="742950"/>
          </a:xfrm>
          <a:prstGeom prst="rect">
            <a:avLst/>
          </a:prstGeom>
          <a:noFill/>
        </p:spPr>
      </p:pic>
      <p:pic>
        <p:nvPicPr>
          <p:cNvPr id="2055" name="Picture 7" descr="C:\Documents and Settings\dfred\바탕 화면\포트폴리오스크린샷\mysearchboard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6248" y="4143380"/>
            <a:ext cx="1524000" cy="838200"/>
          </a:xfrm>
          <a:prstGeom prst="rect">
            <a:avLst/>
          </a:prstGeom>
          <a:noFill/>
        </p:spPr>
      </p:pic>
      <p:grpSp>
        <p:nvGrpSpPr>
          <p:cNvPr id="9" name="그룹 32"/>
          <p:cNvGrpSpPr/>
          <p:nvPr/>
        </p:nvGrpSpPr>
        <p:grpSpPr>
          <a:xfrm>
            <a:off x="7072330" y="3643314"/>
            <a:ext cx="1596146" cy="1440732"/>
            <a:chOff x="6072198" y="3500438"/>
            <a:chExt cx="1596146" cy="1440732"/>
          </a:xfrm>
        </p:grpSpPr>
        <p:sp>
          <p:nvSpPr>
            <p:cNvPr id="18" name="직사각형 17"/>
            <p:cNvSpPr/>
            <p:nvPr/>
          </p:nvSpPr>
          <p:spPr>
            <a:xfrm>
              <a:off x="6077300" y="3802516"/>
              <a:ext cx="1591044" cy="1138654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072198" y="3500438"/>
              <a:ext cx="1593700" cy="30150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GUESTBOOK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  <p:pic>
          <p:nvPicPr>
            <p:cNvPr id="2056" name="Picture 8" descr="C:\Documents and Settings\dfred\바탕 화면\포트폴리오스크린샷\guestbook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143636" y="3929066"/>
              <a:ext cx="1452562" cy="9144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32659" y="951111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( 2.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정보수집 </a:t>
            </a:r>
            <a:r>
              <a:rPr lang="ko-KR" altLang="en-US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어플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9552" y="5175656"/>
            <a:ext cx="1467296" cy="13614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50" dirty="0" err="1" smtClean="0">
                <a:latin typeface="HY강B" pitchFamily="18" charset="-127"/>
                <a:ea typeface="HY강B" pitchFamily="18" charset="-127"/>
              </a:rPr>
              <a:t>어플</a:t>
            </a:r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 제작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071670" y="5143512"/>
            <a:ext cx="6687642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 웹 기반으로 제작하려고 시도했으나 웹 상에서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Thread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기술 구현은  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  비효율 적이라고 생각되어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java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이용한 어플로 제작함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grpSp>
        <p:nvGrpSpPr>
          <p:cNvPr id="2" name="그룹 36"/>
          <p:cNvGrpSpPr/>
          <p:nvPr/>
        </p:nvGrpSpPr>
        <p:grpSpPr>
          <a:xfrm>
            <a:off x="6715140" y="1357298"/>
            <a:ext cx="1593700" cy="1226209"/>
            <a:chOff x="714348" y="2285992"/>
            <a:chExt cx="1593700" cy="1226209"/>
          </a:xfrm>
        </p:grpSpPr>
        <p:grpSp>
          <p:nvGrpSpPr>
            <p:cNvPr id="3" name="그룹 53"/>
            <p:cNvGrpSpPr/>
            <p:nvPr/>
          </p:nvGrpSpPr>
          <p:grpSpPr>
            <a:xfrm>
              <a:off x="714348" y="2285992"/>
              <a:ext cx="1593700" cy="1226209"/>
              <a:chOff x="1929237" y="3631550"/>
              <a:chExt cx="1593700" cy="1226209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1931893" y="3918896"/>
                <a:ext cx="1591044" cy="938863"/>
              </a:xfrm>
              <a:prstGeom prst="rect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1929237" y="3631550"/>
                <a:ext cx="1593700" cy="30150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HY강B" pitchFamily="18" charset="-127"/>
                    <a:ea typeface="HY강B" pitchFamily="18" charset="-127"/>
                  </a:rPr>
                  <a:t>REALTIMEBOARD</a:t>
                </a:r>
                <a:endParaRPr lang="ko-KR" altLang="en-US" sz="1400" dirty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endParaRPr>
              </a:p>
            </p:txBody>
          </p:sp>
        </p:grpSp>
        <p:pic>
          <p:nvPicPr>
            <p:cNvPr id="2054" name="Picture 6" descr="C:\Documents and Settings\dfred\바탕 화면\포트폴리오스크린샷\realtimerank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57224" y="2714620"/>
              <a:ext cx="1357322" cy="742950"/>
            </a:xfrm>
            <a:prstGeom prst="rect">
              <a:avLst/>
            </a:prstGeom>
            <a:noFill/>
          </p:spPr>
        </p:pic>
      </p:grpSp>
      <p:graphicFrame>
        <p:nvGraphicFramePr>
          <p:cNvPr id="34" name="다이어그램 33"/>
          <p:cNvGraphicFramePr/>
          <p:nvPr/>
        </p:nvGraphicFramePr>
        <p:xfrm>
          <a:off x="214282" y="1214422"/>
          <a:ext cx="6096000" cy="4032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9" name="Picture 2" descr="C:\Users\Administrator\Desktop\캡처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3214678" y="4071942"/>
            <a:ext cx="5642885" cy="8572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32659" y="951111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( 2.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정보수집 </a:t>
            </a:r>
            <a:r>
              <a:rPr lang="ko-KR" altLang="en-US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어플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9552" y="5175656"/>
            <a:ext cx="1467296" cy="13614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50" dirty="0" err="1" smtClean="0">
                <a:latin typeface="HY강B" pitchFamily="18" charset="-127"/>
                <a:ea typeface="HY강B" pitchFamily="18" charset="-127"/>
              </a:rPr>
              <a:t>어플</a:t>
            </a:r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 제작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071670" y="5143512"/>
            <a:ext cx="6687642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지정된 웹의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CLASS,ID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를 지정해서 가져옴 가져온 내용을 가공하여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에저장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Jsoup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라이브러리를 이용하여 제작됨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Tomcat lib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폴더와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JAVA lib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폴더 두 군데 다 넣어서 적용시켜야 동작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Daum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의 경우 이유는 모르겠으나 홈페이지 구조가 자주바뀜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5" name="Picture 2" descr="C:\Users\Administrator\Desktop\캡처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71472" y="1928802"/>
            <a:ext cx="6351594" cy="30003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32659" y="951111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( 3.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로그인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회원관리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0034" y="4929198"/>
            <a:ext cx="1467296" cy="157571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로그인</a:t>
            </a:r>
            <a:endParaRPr lang="en-US" altLang="ko-KR" b="1" spc="-50" dirty="0" smtClean="0"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회원관리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071670" y="4857760"/>
            <a:ext cx="6687642" cy="164715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 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Validator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기능을 이용하여 중복과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입력사항 누락 체크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spring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지원 폼 사용시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include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사용에 문제가 발생하여 최초 로그인 이 실패하면     새로운 로그인 화면이 나타나게 제작함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messagesource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빈을 이용하여 필요한 메시지를 따로 저장해두고 처리함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회원 테이블에 레벨을 추가하여 관리자권한을 부여함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37" name="Picture 2" descr="C:\Users\Administrator\Desktop\캡처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85786" y="1714488"/>
            <a:ext cx="7691268" cy="1714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Administrator\Desktop\캡처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57224" y="3714752"/>
            <a:ext cx="2357454" cy="9747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직선 연결선 41"/>
          <p:cNvCxnSpPr/>
          <p:nvPr/>
        </p:nvCxnSpPr>
        <p:spPr>
          <a:xfrm>
            <a:off x="2357422" y="2857496"/>
            <a:ext cx="2286016" cy="0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1643042" y="4500570"/>
            <a:ext cx="1571636" cy="0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85161"/>
            <a:ext cx="2133600" cy="257418"/>
          </a:xfrm>
        </p:spPr>
        <p:txBody>
          <a:bodyPr/>
          <a:lstStyle/>
          <a:p>
            <a:fld id="{4AB99C62-5B36-4737-8343-F84559F0D89E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32659" y="951111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( 4-1.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게시판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9552" y="5175656"/>
            <a:ext cx="1467296" cy="13614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게시판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071670" y="5143512"/>
            <a:ext cx="6687642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글과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댓글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각각의 레벨을 가지게 만들고 레벨만큼의 테이블을 생성하여 사용함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순서번호를 사용하지 않아서 컨트롤러에서 게시물을 뿌려줄 때 필요 이상의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쿼리가 발생함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추후 순서번호를 추가하여 수정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모든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method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는 인터페이스를 이용하여 구현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33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85161"/>
            <a:ext cx="2133600" cy="257418"/>
          </a:xfrm>
        </p:spPr>
        <p:txBody>
          <a:bodyPr/>
          <a:lstStyle/>
          <a:p>
            <a:fld id="{4AB99C62-5B36-4737-8343-F84559F0D89E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8" name="Picture 2" descr="C:\Users\Administrator\Desktop\캡처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071935" y="1714488"/>
            <a:ext cx="4238476" cy="27860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dministrator\Desktop\캡처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57224" y="2000240"/>
            <a:ext cx="2301582" cy="25717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/>
          <p:nvPr/>
        </p:nvCxnSpPr>
        <p:spPr>
          <a:xfrm>
            <a:off x="1214414" y="2500306"/>
            <a:ext cx="1714512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928926" y="2500306"/>
            <a:ext cx="1071570" cy="1588"/>
          </a:xfrm>
          <a:prstGeom prst="straightConnector1">
            <a:avLst/>
          </a:prstGeom>
          <a:ln w="25400"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32659" y="951111"/>
            <a:ext cx="297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( 4-2.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게시판 파일 다운로드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9552" y="5000636"/>
            <a:ext cx="1467296" cy="153642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게시판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071670" y="4929198"/>
            <a:ext cx="6687642" cy="157571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300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300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클라이언트에서 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컨트롤러 클래스에서 그 파일 패스와 파일이름으로 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file 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을 </a:t>
            </a:r>
            <a:r>
              <a:rPr lang="ko-KR" altLang="en-US" sz="1300" b="1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만들어서 </a:t>
            </a:r>
            <a:endParaRPr lang="en-US" altLang="ko-KR" sz="1300" b="1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뷰로</a:t>
            </a:r>
            <a:r>
              <a:rPr lang="ko-KR" altLang="en-US" sz="1300" b="1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전달한다 이때 </a:t>
            </a:r>
            <a:r>
              <a:rPr lang="en-US" altLang="ko-KR" sz="1300" b="1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BeanNameViewResolver</a:t>
            </a:r>
            <a:r>
              <a:rPr lang="en-US" altLang="ko-KR" sz="1300" b="1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300" b="1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가 동작하여 파일을 읽어서 원하는 위치에 </a:t>
            </a:r>
            <a:endParaRPr lang="en-US" altLang="ko-KR" sz="1300" b="1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저장하게 한다</a:t>
            </a:r>
            <a:r>
              <a:rPr lang="en-US" altLang="ko-KR" sz="1300" b="1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300" b="1" dirty="0" smtClean="0">
                <a:solidFill>
                  <a:schemeClr val="tx1"/>
                </a:solidFill>
              </a:rPr>
              <a:t>Order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로 우선순위를 주지 않으면 </a:t>
            </a:r>
            <a:r>
              <a:rPr lang="en-US" altLang="ko-KR" sz="1300" b="1" dirty="0" err="1" smtClean="0">
                <a:solidFill>
                  <a:schemeClr val="tx1"/>
                </a:solidFill>
              </a:rPr>
              <a:t>InternalResourceViewResolver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가 우선 동작하여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 smtClean="0">
                <a:solidFill>
                  <a:schemeClr val="tx1"/>
                </a:solidFill>
              </a:rPr>
              <a:t>Download.jsp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를 호출함으로 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404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오류 발생한다 따라서  반드시 우선순위를 주어야 한다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85161"/>
            <a:ext cx="2133600" cy="257418"/>
          </a:xfrm>
        </p:spPr>
        <p:txBody>
          <a:bodyPr/>
          <a:lstStyle/>
          <a:p>
            <a:fld id="{4AB99C62-5B36-4737-8343-F84559F0D89E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8" name="Picture 2" descr="C:\Users\Administrator\Desktop\캡처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85720" y="1500174"/>
            <a:ext cx="8429684" cy="32572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785786" y="3714752"/>
            <a:ext cx="3929090" cy="0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571604" y="4286256"/>
            <a:ext cx="3929090" cy="0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32659" y="951111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( 5.jQuery,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공지사항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9552" y="4857760"/>
            <a:ext cx="1467296" cy="167929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방명록</a:t>
            </a:r>
            <a:endParaRPr lang="en-US" altLang="ko-KR" b="1" spc="-50" dirty="0" smtClean="0"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b="1" spc="-50" dirty="0" err="1" smtClean="0">
                <a:latin typeface="HY강B" pitchFamily="18" charset="-127"/>
                <a:ea typeface="HY강B" pitchFamily="18" charset="-127"/>
              </a:rPr>
              <a:t>jQuery</a:t>
            </a:r>
            <a:endParaRPr lang="ko-KR" altLang="en-US" b="1" spc="-5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071670" y="4857760"/>
            <a:ext cx="6687642" cy="164715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Springframework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에서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jQuery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적용 시 동작하지 않는 문제가 발생함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강제로 리소스 파일을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Mapping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시킴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jQuery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를 이용하여 메인 페이지에 공지사항과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뉴스탭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을 작성함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관리자권한으로 게시판에 글을 작성시 자동으로 공지사항으로 등록됨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33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85161"/>
            <a:ext cx="2133600" cy="257418"/>
          </a:xfrm>
        </p:spPr>
        <p:txBody>
          <a:bodyPr/>
          <a:lstStyle/>
          <a:p>
            <a:fld id="{4AB99C62-5B36-4737-8343-F84559F0D89E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12" name="Picture 2" descr="C:\Users\Administrator\Desktop\캡처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857224" y="1643050"/>
            <a:ext cx="4214842" cy="29009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857224" y="2071678"/>
            <a:ext cx="2214578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Administrator\Desktop\캡처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714744" y="1571612"/>
            <a:ext cx="4214842" cy="12659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/>
          <p:cNvGrpSpPr/>
          <p:nvPr/>
        </p:nvGrpSpPr>
        <p:grpSpPr>
          <a:xfrm>
            <a:off x="161252" y="104576"/>
            <a:ext cx="1434979" cy="1434979"/>
            <a:chOff x="161252" y="104576"/>
            <a:chExt cx="1434979" cy="1434979"/>
          </a:xfrm>
        </p:grpSpPr>
        <p:sp>
          <p:nvSpPr>
            <p:cNvPr id="5" name="현 4"/>
            <p:cNvSpPr/>
            <p:nvPr/>
          </p:nvSpPr>
          <p:spPr>
            <a:xfrm rot="900000">
              <a:off x="161252" y="104576"/>
              <a:ext cx="1434979" cy="1434979"/>
            </a:xfrm>
            <a:prstGeom prst="chord">
              <a:avLst>
                <a:gd name="adj1" fmla="val 3381758"/>
                <a:gd name="adj2" fmla="val 2029010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1293" y="45870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mtClean="0">
                  <a:solidFill>
                    <a:schemeClr val="bg1"/>
                  </a:solidFill>
                </a:rPr>
                <a:t>소개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9512" y="836712"/>
              <a:ext cx="9300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2)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+mn-ea"/>
                </a:rPr>
                <a:t>구조소개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323528" y="853425"/>
              <a:ext cx="10959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3714744" y="357166"/>
            <a:ext cx="1643074" cy="500066"/>
            <a:chOff x="3071802" y="1071546"/>
            <a:chExt cx="1643074" cy="50006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071802" y="1071546"/>
              <a:ext cx="1643074" cy="500066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71802" y="1142984"/>
              <a:ext cx="1643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   </a:t>
              </a:r>
              <a:r>
                <a:rPr lang="ko-KR" altLang="en-US" dirty="0" smtClean="0"/>
                <a:t>메인 화면</a:t>
              </a:r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714744" y="1643050"/>
            <a:ext cx="1643074" cy="500066"/>
            <a:chOff x="3071802" y="1071546"/>
            <a:chExt cx="1643074" cy="500066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071802" y="1071546"/>
              <a:ext cx="1643074" cy="500066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71802" y="1142984"/>
              <a:ext cx="1643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     </a:t>
              </a:r>
              <a:r>
                <a:rPr lang="ko-KR" altLang="en-US" dirty="0" smtClean="0"/>
                <a:t>대기실</a:t>
              </a:r>
              <a:endParaRPr lang="ko-KR" altLang="en-US" dirty="0"/>
            </a:p>
          </p:txBody>
        </p:sp>
      </p:grpSp>
      <p:cxnSp>
        <p:nvCxnSpPr>
          <p:cNvPr id="19" name="직선 화살표 연결선 18"/>
          <p:cNvCxnSpPr>
            <a:stCxn id="9" idx="2"/>
            <a:endCxn id="16" idx="0"/>
          </p:cNvCxnSpPr>
          <p:nvPr/>
        </p:nvCxnSpPr>
        <p:spPr>
          <a:xfrm rot="5400000">
            <a:off x="4143372" y="1250141"/>
            <a:ext cx="785818" cy="1588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6143636" y="928670"/>
            <a:ext cx="1643074" cy="500066"/>
            <a:chOff x="3071802" y="1071546"/>
            <a:chExt cx="1643074" cy="500066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071802" y="1071546"/>
              <a:ext cx="1643074" cy="500066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71802" y="1142984"/>
              <a:ext cx="1643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    </a:t>
              </a:r>
              <a:r>
                <a:rPr lang="ko-KR" altLang="en-US" dirty="0" smtClean="0"/>
                <a:t>로그인</a:t>
              </a:r>
              <a:endParaRPr lang="ko-KR" altLang="en-US" dirty="0"/>
            </a:p>
          </p:txBody>
        </p:sp>
      </p:grpSp>
      <p:cxnSp>
        <p:nvCxnSpPr>
          <p:cNvPr id="24" name="직선 화살표 연결선 23"/>
          <p:cNvCxnSpPr/>
          <p:nvPr/>
        </p:nvCxnSpPr>
        <p:spPr>
          <a:xfrm rot="10800000" flipV="1">
            <a:off x="4500562" y="1214421"/>
            <a:ext cx="1643074" cy="1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714744" y="2643182"/>
            <a:ext cx="1643074" cy="500066"/>
            <a:chOff x="3071802" y="1071546"/>
            <a:chExt cx="1643074" cy="500066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3071802" y="1071546"/>
              <a:ext cx="1643074" cy="500066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071802" y="1142984"/>
              <a:ext cx="1643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     </a:t>
              </a:r>
              <a:r>
                <a:rPr lang="ko-KR" altLang="en-US" dirty="0" smtClean="0"/>
                <a:t>방 생성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785918" y="1000108"/>
            <a:ext cx="1643074" cy="500066"/>
            <a:chOff x="3071802" y="1071546"/>
            <a:chExt cx="1643074" cy="500066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3071802" y="1071546"/>
              <a:ext cx="1643074" cy="500066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71802" y="1142984"/>
              <a:ext cx="1643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   로그아웃</a:t>
              </a:r>
              <a:endParaRPr lang="ko-KR" altLang="en-US" dirty="0"/>
            </a:p>
          </p:txBody>
        </p:sp>
      </p:grpSp>
      <p:cxnSp>
        <p:nvCxnSpPr>
          <p:cNvPr id="36" name="꺾인 연결선 35"/>
          <p:cNvCxnSpPr>
            <a:stCxn id="17" idx="1"/>
            <a:endCxn id="33" idx="2"/>
          </p:cNvCxnSpPr>
          <p:nvPr/>
        </p:nvCxnSpPr>
        <p:spPr>
          <a:xfrm rot="10800000">
            <a:off x="2607456" y="1500174"/>
            <a:ext cx="1107289" cy="398980"/>
          </a:xfrm>
          <a:prstGeom prst="bentConnector2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35"/>
          <p:cNvCxnSpPr>
            <a:stCxn id="33" idx="0"/>
            <a:endCxn id="9" idx="1"/>
          </p:cNvCxnSpPr>
          <p:nvPr/>
        </p:nvCxnSpPr>
        <p:spPr>
          <a:xfrm rot="5400000" flipH="1" flipV="1">
            <a:off x="2964645" y="250010"/>
            <a:ext cx="392909" cy="1107289"/>
          </a:xfrm>
          <a:prstGeom prst="bentConnector2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6" idx="2"/>
            <a:endCxn id="28" idx="0"/>
          </p:cNvCxnSpPr>
          <p:nvPr/>
        </p:nvCxnSpPr>
        <p:spPr>
          <a:xfrm rot="5400000">
            <a:off x="4286248" y="2393149"/>
            <a:ext cx="500066" cy="1588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3714744" y="3643314"/>
            <a:ext cx="1643074" cy="500066"/>
            <a:chOff x="3071802" y="1071546"/>
            <a:chExt cx="1643074" cy="500066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3071802" y="1071546"/>
              <a:ext cx="1643074" cy="500066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71802" y="1142984"/>
              <a:ext cx="1643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     </a:t>
              </a:r>
              <a:r>
                <a:rPr lang="ko-KR" altLang="en-US" dirty="0" smtClean="0"/>
                <a:t>게임 방</a:t>
              </a:r>
              <a:endParaRPr lang="ko-KR" altLang="en-US" dirty="0"/>
            </a:p>
          </p:txBody>
        </p:sp>
      </p:grpSp>
      <p:cxnSp>
        <p:nvCxnSpPr>
          <p:cNvPr id="50" name="직선 화살표 연결선 49"/>
          <p:cNvCxnSpPr/>
          <p:nvPr/>
        </p:nvCxnSpPr>
        <p:spPr>
          <a:xfrm rot="5400000">
            <a:off x="4251323" y="3392487"/>
            <a:ext cx="500066" cy="1588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6286512" y="4214818"/>
            <a:ext cx="2500330" cy="500066"/>
            <a:chOff x="2928926" y="1142984"/>
            <a:chExt cx="1714512" cy="500066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2928926" y="1142984"/>
              <a:ext cx="1643074" cy="500066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000364" y="1214422"/>
              <a:ext cx="1643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인원수체크</a:t>
              </a:r>
              <a:r>
                <a:rPr lang="en-US" altLang="ko-KR" dirty="0" smtClean="0"/>
                <a:t>,</a:t>
              </a:r>
              <a:r>
                <a:rPr lang="ko-KR" altLang="en-US" dirty="0" smtClean="0"/>
                <a:t>유저준비</a:t>
              </a:r>
              <a:endParaRPr lang="ko-KR" altLang="en-US" dirty="0"/>
            </a:p>
          </p:txBody>
        </p:sp>
      </p:grpSp>
      <p:cxnSp>
        <p:nvCxnSpPr>
          <p:cNvPr id="55" name="직선 화살표 연결선 54"/>
          <p:cNvCxnSpPr/>
          <p:nvPr/>
        </p:nvCxnSpPr>
        <p:spPr>
          <a:xfrm rot="5400000">
            <a:off x="4179885" y="4464057"/>
            <a:ext cx="642942" cy="1588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3714744" y="4786322"/>
            <a:ext cx="1643074" cy="500066"/>
            <a:chOff x="3071802" y="1071546"/>
            <a:chExt cx="1643074" cy="500066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3071802" y="1071546"/>
              <a:ext cx="1643074" cy="500066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071802" y="1142984"/>
              <a:ext cx="1643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    </a:t>
              </a:r>
              <a:r>
                <a:rPr lang="ko-KR" altLang="en-US" dirty="0" smtClean="0"/>
                <a:t>게임진행</a:t>
              </a:r>
              <a:endParaRPr lang="ko-KR" altLang="en-US" dirty="0"/>
            </a:p>
          </p:txBody>
        </p:sp>
      </p:grpSp>
      <p:cxnSp>
        <p:nvCxnSpPr>
          <p:cNvPr id="59" name="직선 화살표 연결선 58"/>
          <p:cNvCxnSpPr>
            <a:stCxn id="53" idx="1"/>
          </p:cNvCxnSpPr>
          <p:nvPr/>
        </p:nvCxnSpPr>
        <p:spPr>
          <a:xfrm rot="10800000">
            <a:off x="4500562" y="4464851"/>
            <a:ext cx="1785950" cy="1588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rot="5400000">
            <a:off x="4251323" y="5535627"/>
            <a:ext cx="500066" cy="1588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3714744" y="5786454"/>
            <a:ext cx="1643074" cy="500066"/>
            <a:chOff x="3071802" y="1071546"/>
            <a:chExt cx="1643074" cy="500066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3071802" y="1071546"/>
              <a:ext cx="1643074" cy="500066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071802" y="1142984"/>
              <a:ext cx="1643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    </a:t>
              </a:r>
              <a:r>
                <a:rPr lang="ko-KR" altLang="en-US" dirty="0" smtClean="0"/>
                <a:t>결과저장</a:t>
              </a:r>
              <a:endParaRPr lang="ko-KR" altLang="en-US" dirty="0"/>
            </a:p>
          </p:txBody>
        </p:sp>
      </p:grpSp>
      <p:cxnSp>
        <p:nvCxnSpPr>
          <p:cNvPr id="72" name="Shape 71"/>
          <p:cNvCxnSpPr>
            <a:stCxn id="70" idx="1"/>
            <a:endCxn id="49" idx="1"/>
          </p:cNvCxnSpPr>
          <p:nvPr/>
        </p:nvCxnSpPr>
        <p:spPr>
          <a:xfrm rot="10800000">
            <a:off x="3714744" y="3899418"/>
            <a:ext cx="1588" cy="2143140"/>
          </a:xfrm>
          <a:prstGeom prst="bentConnector3">
            <a:avLst>
              <a:gd name="adj1" fmla="val 41108766"/>
            </a:avLst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hape 71"/>
          <p:cNvCxnSpPr>
            <a:stCxn id="70" idx="3"/>
            <a:endCxn id="17" idx="3"/>
          </p:cNvCxnSpPr>
          <p:nvPr/>
        </p:nvCxnSpPr>
        <p:spPr>
          <a:xfrm flipV="1">
            <a:off x="5357818" y="1899154"/>
            <a:ext cx="1588" cy="4143404"/>
          </a:xfrm>
          <a:prstGeom prst="bentConnector3">
            <a:avLst>
              <a:gd name="adj1" fmla="val 35766069"/>
            </a:avLst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6143636" y="357166"/>
            <a:ext cx="1643074" cy="500066"/>
            <a:chOff x="3071802" y="1071546"/>
            <a:chExt cx="1643074" cy="500066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3071802" y="1071546"/>
              <a:ext cx="1643074" cy="500066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71802" y="1142984"/>
              <a:ext cx="1643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    </a:t>
              </a:r>
              <a:r>
                <a:rPr lang="ko-KR" altLang="en-US" dirty="0" smtClean="0"/>
                <a:t>회원가입</a:t>
              </a:r>
              <a:endParaRPr lang="ko-KR" altLang="en-US" dirty="0"/>
            </a:p>
          </p:txBody>
        </p:sp>
      </p:grpSp>
      <p:cxnSp>
        <p:nvCxnSpPr>
          <p:cNvPr id="88" name="직선 화살표 연결선 87"/>
          <p:cNvCxnSpPr>
            <a:stCxn id="86" idx="1"/>
            <a:endCxn id="10" idx="3"/>
          </p:cNvCxnSpPr>
          <p:nvPr/>
        </p:nvCxnSpPr>
        <p:spPr>
          <a:xfrm rot="10800000">
            <a:off x="5357818" y="613270"/>
            <a:ext cx="785818" cy="1588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/>
          <p:cNvGrpSpPr/>
          <p:nvPr/>
        </p:nvGrpSpPr>
        <p:grpSpPr>
          <a:xfrm>
            <a:off x="1714480" y="2214554"/>
            <a:ext cx="1643074" cy="500066"/>
            <a:chOff x="3071802" y="1071546"/>
            <a:chExt cx="1643074" cy="500066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3071802" y="1071546"/>
              <a:ext cx="1643074" cy="500066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071802" y="1142984"/>
              <a:ext cx="1643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    </a:t>
              </a:r>
              <a:r>
                <a:rPr lang="ko-KR" altLang="en-US" dirty="0" smtClean="0"/>
                <a:t>방나가기</a:t>
              </a:r>
              <a:endParaRPr lang="ko-KR" altLang="en-US" dirty="0"/>
            </a:p>
          </p:txBody>
        </p:sp>
      </p:grpSp>
      <p:cxnSp>
        <p:nvCxnSpPr>
          <p:cNvPr id="93" name="꺾인 연결선 92"/>
          <p:cNvCxnSpPr>
            <a:stCxn id="29" idx="1"/>
            <a:endCxn id="90" idx="2"/>
          </p:cNvCxnSpPr>
          <p:nvPr/>
        </p:nvCxnSpPr>
        <p:spPr>
          <a:xfrm rot="10800000">
            <a:off x="2536018" y="2714620"/>
            <a:ext cx="1178727" cy="184666"/>
          </a:xfrm>
          <a:prstGeom prst="bentConnector2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2"/>
          <p:cNvCxnSpPr>
            <a:stCxn id="90" idx="0"/>
          </p:cNvCxnSpPr>
          <p:nvPr/>
        </p:nvCxnSpPr>
        <p:spPr>
          <a:xfrm rot="5400000" flipH="1" flipV="1">
            <a:off x="3053942" y="1553753"/>
            <a:ext cx="142876" cy="1178727"/>
          </a:xfrm>
          <a:prstGeom prst="bentConnector2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32659" y="951111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( 6.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검색기능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9552" y="4857760"/>
            <a:ext cx="1467296" cy="167929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검색기능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071670" y="4857760"/>
            <a:ext cx="6687642" cy="164715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javaScript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를 이용하여 라이오 버튼 선택 후 검색하면 팝업 창 에서 검색결과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표시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하고 회원인경우에는 검색내용을 따로 저장하여 로그인시 내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검색어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탭에서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검색일시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와 색으로 구별해서 표시해주고 클릭 시 링크해줌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33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85161"/>
            <a:ext cx="2133600" cy="257418"/>
          </a:xfrm>
        </p:spPr>
        <p:txBody>
          <a:bodyPr/>
          <a:lstStyle/>
          <a:p>
            <a:fld id="{4AB99C62-5B36-4737-8343-F84559F0D89E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12" name="Picture 2" descr="C:\Users\Administrator\Desktop\캡처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57158" y="2428868"/>
            <a:ext cx="4214842" cy="22033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Administrator\Desktop\캡처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857752" y="214290"/>
            <a:ext cx="3750494" cy="42862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\Desktop\캡처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85720" y="1643050"/>
            <a:ext cx="4357718" cy="7858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83568" y="951111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pring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MVC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동작 방식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2" name="그룹 74"/>
          <p:cNvGrpSpPr/>
          <p:nvPr/>
        </p:nvGrpSpPr>
        <p:grpSpPr>
          <a:xfrm>
            <a:off x="1857356" y="1785926"/>
            <a:ext cx="5214974" cy="4643470"/>
            <a:chOff x="1643042" y="1071546"/>
            <a:chExt cx="5214974" cy="4643470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1649353" y="3117441"/>
              <a:ext cx="937111" cy="442186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Client</a:t>
              </a:r>
              <a:endParaRPr lang="ko-KR" altLang="en-US" sz="14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737860" y="4196863"/>
              <a:ext cx="1896355" cy="416656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HY강B" panose="02030600000101010101" pitchFamily="18" charset="-127"/>
                  <a:ea typeface="HY강B" panose="02030600000101010101" pitchFamily="18" charset="-127"/>
                </a:rPr>
                <a:t>ResourceView</a:t>
              </a:r>
              <a:endParaRPr lang="ko-KR" altLang="en-US" sz="14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5056480" y="4228835"/>
              <a:ext cx="1801536" cy="394025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HY강B" panose="02030600000101010101" pitchFamily="18" charset="-127"/>
                  <a:ea typeface="HY강B" panose="02030600000101010101" pitchFamily="18" charset="-127"/>
                </a:rPr>
                <a:t>ViewResolver</a:t>
              </a:r>
              <a:endParaRPr lang="ko-KR" altLang="en-US" sz="14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5288832" y="1899308"/>
              <a:ext cx="1347903" cy="401324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HY강B" panose="02030600000101010101" pitchFamily="18" charset="-127"/>
                  <a:ea typeface="HY강B" panose="02030600000101010101" pitchFamily="18" charset="-127"/>
                </a:rPr>
                <a:t>Controller</a:t>
              </a:r>
              <a:endParaRPr lang="ko-KR" altLang="en-US" sz="14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3634215" y="3044328"/>
              <a:ext cx="1991171" cy="586168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Dispatcher</a:t>
              </a:r>
              <a:endParaRPr lang="ko-KR" altLang="en-US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1643042" y="1857364"/>
              <a:ext cx="2184818" cy="416656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HY강B" panose="02030600000101010101" pitchFamily="18" charset="-127"/>
                  <a:ea typeface="HY강B" panose="02030600000101010101" pitchFamily="18" charset="-127"/>
                </a:rPr>
                <a:t>HandlerMapping</a:t>
              </a:r>
              <a:endParaRPr lang="ko-KR" altLang="en-US" sz="14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3776440" y="5128848"/>
              <a:ext cx="1090404" cy="586168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View</a:t>
              </a:r>
              <a:endParaRPr lang="ko-KR" altLang="en-US" sz="14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58" name="직선 화살표 연결선 57"/>
            <p:cNvCxnSpPr>
              <a:stCxn id="51" idx="3"/>
              <a:endCxn id="55" idx="1"/>
            </p:cNvCxnSpPr>
            <p:nvPr/>
          </p:nvCxnSpPr>
          <p:spPr>
            <a:xfrm flipV="1">
              <a:off x="2586464" y="3337412"/>
              <a:ext cx="1047751" cy="1122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52" idx="2"/>
              <a:endCxn id="57" idx="0"/>
            </p:cNvCxnSpPr>
            <p:nvPr/>
          </p:nvCxnSpPr>
          <p:spPr>
            <a:xfrm>
              <a:off x="2686038" y="4613518"/>
              <a:ext cx="1635604" cy="515330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5" idx="2"/>
              <a:endCxn id="52" idx="0"/>
            </p:cNvCxnSpPr>
            <p:nvPr/>
          </p:nvCxnSpPr>
          <p:spPr>
            <a:xfrm flipH="1">
              <a:off x="2686038" y="3630495"/>
              <a:ext cx="1943763" cy="566367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4" idx="2"/>
              <a:endCxn id="55" idx="0"/>
            </p:cNvCxnSpPr>
            <p:nvPr/>
          </p:nvCxnSpPr>
          <p:spPr>
            <a:xfrm flipH="1">
              <a:off x="4629801" y="2300633"/>
              <a:ext cx="1332982" cy="743695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56" idx="2"/>
              <a:endCxn id="55" idx="0"/>
            </p:cNvCxnSpPr>
            <p:nvPr/>
          </p:nvCxnSpPr>
          <p:spPr>
            <a:xfrm>
              <a:off x="2735451" y="2274020"/>
              <a:ext cx="1894350" cy="770308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>
              <a:stCxn id="53" idx="0"/>
              <a:endCxn id="55" idx="2"/>
            </p:cNvCxnSpPr>
            <p:nvPr/>
          </p:nvCxnSpPr>
          <p:spPr>
            <a:xfrm flipH="1" flipV="1">
              <a:off x="4629801" y="3630495"/>
              <a:ext cx="1327447" cy="598339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모서리가 둥근 직사각형 65"/>
            <p:cNvSpPr/>
            <p:nvPr/>
          </p:nvSpPr>
          <p:spPr>
            <a:xfrm>
              <a:off x="5286380" y="1071546"/>
              <a:ext cx="1347903" cy="401324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Database</a:t>
              </a:r>
              <a:endParaRPr lang="ko-KR" altLang="en-US" sz="14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68" name="직선 화살표 연결선 67"/>
            <p:cNvCxnSpPr>
              <a:stCxn id="66" idx="2"/>
              <a:endCxn id="54" idx="0"/>
            </p:cNvCxnSpPr>
            <p:nvPr/>
          </p:nvCxnSpPr>
          <p:spPr>
            <a:xfrm rot="16200000" flipH="1">
              <a:off x="5748339" y="1684863"/>
              <a:ext cx="426438" cy="24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endCxn id="52" idx="3"/>
            </p:cNvCxnSpPr>
            <p:nvPr/>
          </p:nvCxnSpPr>
          <p:spPr>
            <a:xfrm rot="10800000">
              <a:off x="3634216" y="4405192"/>
              <a:ext cx="1422265" cy="20657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683568" y="951111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Spring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동작과정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1714480" y="3429000"/>
            <a:ext cx="6989820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18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0" name="Picture 4" descr="C:\Users\Administrator\Desktop\kyukuyk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571868" y="1643050"/>
            <a:ext cx="5363325" cy="20717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Users\Administrator\Desktop\kyukuyk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57158" y="4357694"/>
            <a:ext cx="5002016" cy="21188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5572132" y="1071546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서버 </a:t>
            </a:r>
            <a:r>
              <a:rPr lang="ko-KR" altLang="en-US" sz="1400" dirty="0" err="1" smtClean="0">
                <a:latin typeface="HY강B" pitchFamily="18" charset="-127"/>
                <a:ea typeface="HY강B" pitchFamily="18" charset="-127"/>
              </a:rPr>
              <a:t>구동시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400" dirty="0" err="1" smtClean="0">
                <a:latin typeface="HY강B" pitchFamily="18" charset="-127"/>
                <a:ea typeface="HY강B" pitchFamily="18" charset="-127"/>
              </a:rPr>
              <a:t>ibatis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관련 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bean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생성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8596" y="3929066"/>
            <a:ext cx="5143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클라이언트의 요청에 응답하는 </a:t>
            </a:r>
            <a:r>
              <a:rPr lang="en-US" altLang="ko-KR" sz="1400" dirty="0" err="1" smtClean="0">
                <a:latin typeface="HY강B" pitchFamily="18" charset="-127"/>
                <a:ea typeface="HY강B" pitchFamily="18" charset="-127"/>
              </a:rPr>
              <a:t>DispatcherServlet</a:t>
            </a:r>
            <a:endParaRPr lang="ko-KR" altLang="en-US" sz="1400" dirty="0" smtClean="0">
              <a:latin typeface="HY강B" pitchFamily="18" charset="-127"/>
              <a:ea typeface="HY강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683568" y="951111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Spring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동작과정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1714480" y="3429000"/>
            <a:ext cx="6989820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18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1" name="Picture 4" descr="C:\Users\Administrator\Desktop\kyukuyk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285852" y="1785926"/>
            <a:ext cx="7215931" cy="1714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143240" y="1285860"/>
            <a:ext cx="3714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클라이언트의 </a:t>
            </a:r>
            <a:r>
              <a:rPr lang="ko-KR" altLang="en-US" sz="1400" dirty="0" err="1" smtClean="0">
                <a:latin typeface="HY강B" pitchFamily="18" charset="-127"/>
                <a:ea typeface="HY강B" pitchFamily="18" charset="-127"/>
              </a:rPr>
              <a:t>요청시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 해당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Controller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 동작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86248" y="3214686"/>
            <a:ext cx="4071966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 descr="C:\Users\Administrator\Desktop\kyukuyk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000100" y="4500570"/>
            <a:ext cx="7500990" cy="13918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143240" y="5929330"/>
            <a:ext cx="371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요청을 받으면 </a:t>
            </a:r>
            <a:r>
              <a:rPr lang="en-US" altLang="ko-KR" sz="1400" dirty="0" err="1" smtClean="0">
                <a:latin typeface="HY강B" pitchFamily="18" charset="-127"/>
                <a:ea typeface="HY강B" pitchFamily="18" charset="-127"/>
              </a:rPr>
              <a:t>SqlMapClientTemplate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를 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이용하여 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Query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결과를 반환해줌 </a:t>
            </a:r>
          </a:p>
        </p:txBody>
      </p:sp>
      <p:sp>
        <p:nvSpPr>
          <p:cNvPr id="17" name="오른쪽 화살표 16"/>
          <p:cNvSpPr/>
          <p:nvPr/>
        </p:nvSpPr>
        <p:spPr>
          <a:xfrm rot="5400000">
            <a:off x="4357686" y="3786190"/>
            <a:ext cx="428628" cy="428628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500298" y="5143512"/>
            <a:ext cx="5715040" cy="428628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Shape 19"/>
          <p:cNvCxnSpPr>
            <a:stCxn id="18" idx="1"/>
            <a:endCxn id="26" idx="1"/>
          </p:cNvCxnSpPr>
          <p:nvPr/>
        </p:nvCxnSpPr>
        <p:spPr>
          <a:xfrm rot="10800000" flipH="1">
            <a:off x="2500298" y="3143248"/>
            <a:ext cx="928694" cy="2214578"/>
          </a:xfrm>
          <a:prstGeom prst="bentConnector3">
            <a:avLst>
              <a:gd name="adj1" fmla="val -24615"/>
            </a:avLst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428992" y="3000372"/>
            <a:ext cx="714380" cy="285752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929190" y="3786190"/>
            <a:ext cx="3714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요청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14414" y="3857628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Return</a:t>
            </a:r>
            <a:endParaRPr lang="ko-KR" altLang="en-US" sz="1400" dirty="0" smtClean="0">
              <a:latin typeface="HY강B" pitchFamily="18" charset="-127"/>
              <a:ea typeface="HY강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683568" y="951111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Spring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동작과정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9" name="Picture 4" descr="C:\Users\Administrator\Desktop\kyukuyk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285984" y="1357298"/>
            <a:ext cx="6072230" cy="24738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571736" y="3857628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Query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문에서 </a:t>
            </a:r>
            <a:r>
              <a:rPr lang="ko-KR" altLang="en-US" sz="1400" dirty="0" err="1" smtClean="0">
                <a:latin typeface="HY강B" pitchFamily="18" charset="-127"/>
                <a:ea typeface="HY강B" pitchFamily="18" charset="-127"/>
              </a:rPr>
              <a:t>받은객체를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 모델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&amp;</a:t>
            </a:r>
            <a:r>
              <a:rPr lang="ko-KR" altLang="en-US" sz="1400" dirty="0" err="1" smtClean="0">
                <a:latin typeface="HY강B" pitchFamily="18" charset="-127"/>
                <a:ea typeface="HY강B" pitchFamily="18" charset="-127"/>
              </a:rPr>
              <a:t>뷰에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 담아서 </a:t>
            </a:r>
            <a:r>
              <a:rPr lang="en-US" altLang="ko-KR" sz="1400" dirty="0" err="1" smtClean="0">
                <a:latin typeface="HY강B" pitchFamily="18" charset="-127"/>
                <a:ea typeface="HY강B" pitchFamily="18" charset="-127"/>
              </a:rPr>
              <a:t>ViewResolver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에 뿌려줌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643174" y="2571744"/>
            <a:ext cx="3429024" cy="285752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571736" y="3214686"/>
            <a:ext cx="2786082" cy="285752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 rot="7861744">
            <a:off x="1516773" y="3945672"/>
            <a:ext cx="428628" cy="428628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714348" y="4643446"/>
            <a:ext cx="1785950" cy="41402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/>
              <a:t>ViewResolver</a:t>
            </a:r>
            <a:endParaRPr lang="ko-KR" altLang="en-US" sz="1600" dirty="0"/>
          </a:p>
        </p:txBody>
      </p:sp>
      <p:sp>
        <p:nvSpPr>
          <p:cNvPr id="31" name="오른쪽 화살표 30"/>
          <p:cNvSpPr/>
          <p:nvPr/>
        </p:nvSpPr>
        <p:spPr>
          <a:xfrm rot="2535959">
            <a:off x="1731469" y="5374815"/>
            <a:ext cx="428628" cy="428628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000760" y="5643578"/>
            <a:ext cx="1785950" cy="41402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Client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1857356" y="6143644"/>
            <a:ext cx="5929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보여질 페이지를 미리 만들어 두지 않고 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Controller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단에서 제작하여 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뿌려 줌으로서 동적인 페이지의 구현이 가능해진다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.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 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643174" y="5643578"/>
            <a:ext cx="1785950" cy="41402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View</a:t>
            </a:r>
            <a:endParaRPr lang="ko-KR" altLang="en-US" sz="1600" dirty="0"/>
          </a:p>
        </p:txBody>
      </p:sp>
      <p:sp>
        <p:nvSpPr>
          <p:cNvPr id="35" name="오른쪽 화살표 34"/>
          <p:cNvSpPr/>
          <p:nvPr/>
        </p:nvSpPr>
        <p:spPr>
          <a:xfrm>
            <a:off x="5000628" y="5643578"/>
            <a:ext cx="428628" cy="428628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83568" y="951111"/>
            <a:ext cx="2076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pring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MVC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4348" y="1357298"/>
            <a:ext cx="319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기존의 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MVC Command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패턴 방식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57818" y="1285860"/>
            <a:ext cx="2329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 Spring MVC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패턴 방식</a:t>
            </a:r>
          </a:p>
        </p:txBody>
      </p:sp>
      <p:pic>
        <p:nvPicPr>
          <p:cNvPr id="19" name="Picture 2" descr="C:\Users\Administrator\Desktop\eregegerg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857224" y="1785926"/>
            <a:ext cx="2643206" cy="46434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Administrator\Desktop\ytjtjytjtyj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929189" y="1643050"/>
            <a:ext cx="3563459" cy="44291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오른쪽 화살표 20"/>
          <p:cNvSpPr/>
          <p:nvPr/>
        </p:nvSpPr>
        <p:spPr>
          <a:xfrm>
            <a:off x="3929058" y="3429000"/>
            <a:ext cx="428628" cy="432048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46"/>
          <p:cNvGrpSpPr/>
          <p:nvPr/>
        </p:nvGrpSpPr>
        <p:grpSpPr>
          <a:xfrm>
            <a:off x="1071538" y="1785926"/>
            <a:ext cx="2286016" cy="2071702"/>
            <a:chOff x="1749311" y="2657301"/>
            <a:chExt cx="1267113" cy="483668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749311" y="2657301"/>
              <a:ext cx="1267113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016424" y="2657301"/>
              <a:ext cx="0" cy="483668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749311" y="2657301"/>
              <a:ext cx="0" cy="483668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749311" y="3140969"/>
              <a:ext cx="1267113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" name="그룹 41"/>
          <p:cNvGrpSpPr/>
          <p:nvPr/>
        </p:nvGrpSpPr>
        <p:grpSpPr>
          <a:xfrm>
            <a:off x="5143504" y="4286256"/>
            <a:ext cx="3286148" cy="1785950"/>
            <a:chOff x="5076056" y="1988840"/>
            <a:chExt cx="1440160" cy="360040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683568" y="951111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Spring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2325183" y="1515010"/>
            <a:ext cx="6989820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1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5786" y="3000372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 Spring , </a:t>
            </a:r>
            <a:r>
              <a:rPr lang="en-US" altLang="ko-KR" sz="1400" dirty="0" err="1" smtClean="0">
                <a:latin typeface="HY강B" pitchFamily="18" charset="-127"/>
                <a:ea typeface="HY강B" pitchFamily="18" charset="-127"/>
              </a:rPr>
              <a:t>iBatis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 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프레임워크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방식 </a:t>
            </a:r>
          </a:p>
        </p:txBody>
      </p:sp>
      <p:pic>
        <p:nvPicPr>
          <p:cNvPr id="36" name="Picture 3" descr="C:\Users\Administrator\Desktop\yttyutyu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42844" y="3500438"/>
            <a:ext cx="4714908" cy="13573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:\Users\Administrator\Desktop\kyukuyk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57158" y="1714488"/>
            <a:ext cx="3941594" cy="9286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7" descr="C:\Users\Administrator\Desktop\hrhtrhtr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072198" y="642918"/>
            <a:ext cx="2000264" cy="23870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모서리가 둥근 직사각형 40"/>
          <p:cNvSpPr/>
          <p:nvPr/>
        </p:nvSpPr>
        <p:spPr>
          <a:xfrm>
            <a:off x="5357850" y="4572008"/>
            <a:ext cx="1344946" cy="41402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Data Source</a:t>
            </a:r>
            <a:endParaRPr lang="ko-KR" altLang="en-US" sz="1600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5357818" y="3857628"/>
            <a:ext cx="1368152" cy="415541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SqlMapClent</a:t>
            </a:r>
            <a:endParaRPr lang="ko-KR" altLang="en-US" sz="1600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7358082" y="4214818"/>
            <a:ext cx="1785918" cy="576064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SimpleJdbc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Template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6715140" y="4714884"/>
            <a:ext cx="642942" cy="1588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6715140" y="4143380"/>
            <a:ext cx="642942" cy="214314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42910" y="2357430"/>
            <a:ext cx="1928826" cy="0"/>
          </a:xfrm>
          <a:prstGeom prst="line">
            <a:avLst/>
          </a:prstGeom>
          <a:ln>
            <a:solidFill>
              <a:srgbClr val="0070C0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" name="그룹 50"/>
          <p:cNvGrpSpPr/>
          <p:nvPr/>
        </p:nvGrpSpPr>
        <p:grpSpPr>
          <a:xfrm>
            <a:off x="6429388" y="2071678"/>
            <a:ext cx="1524719" cy="265422"/>
            <a:chOff x="5076056" y="1988840"/>
            <a:chExt cx="1440160" cy="360040"/>
          </a:xfrm>
        </p:grpSpPr>
        <p:cxnSp>
          <p:nvCxnSpPr>
            <p:cNvPr id="52" name="직선 연결선 51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59" name="직선 연결선 58"/>
          <p:cNvCxnSpPr/>
          <p:nvPr/>
        </p:nvCxnSpPr>
        <p:spPr>
          <a:xfrm>
            <a:off x="642910" y="2500306"/>
            <a:ext cx="1357322" cy="0"/>
          </a:xfrm>
          <a:prstGeom prst="line">
            <a:avLst/>
          </a:prstGeom>
          <a:ln>
            <a:solidFill>
              <a:srgbClr val="0070C0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9" name="오른쪽 화살표 28"/>
          <p:cNvSpPr/>
          <p:nvPr/>
        </p:nvSpPr>
        <p:spPr>
          <a:xfrm rot="5400000">
            <a:off x="3585107" y="2915695"/>
            <a:ext cx="405569" cy="432048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30"/>
          <p:cNvGrpSpPr/>
          <p:nvPr/>
        </p:nvGrpSpPr>
        <p:grpSpPr>
          <a:xfrm>
            <a:off x="500034" y="3500438"/>
            <a:ext cx="1524719" cy="265422"/>
            <a:chOff x="5076056" y="1988840"/>
            <a:chExt cx="1440160" cy="36004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2143108" y="1285860"/>
            <a:ext cx="224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기존의 커넥션 풀 방식</a:t>
            </a:r>
          </a:p>
        </p:txBody>
      </p:sp>
      <p:cxnSp>
        <p:nvCxnSpPr>
          <p:cNvPr id="62" name="직선 화살표 연결선 61"/>
          <p:cNvCxnSpPr>
            <a:endCxn id="42" idx="1"/>
          </p:cNvCxnSpPr>
          <p:nvPr/>
        </p:nvCxnSpPr>
        <p:spPr>
          <a:xfrm>
            <a:off x="2071670" y="3643314"/>
            <a:ext cx="3286148" cy="422085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3" descr="C:\Users\Administrator\Desktop\yttyutyu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142844" y="5072074"/>
            <a:ext cx="4641237" cy="13573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63"/>
          <p:cNvGrpSpPr/>
          <p:nvPr/>
        </p:nvGrpSpPr>
        <p:grpSpPr>
          <a:xfrm>
            <a:off x="1071538" y="5072074"/>
            <a:ext cx="928695" cy="214314"/>
            <a:chOff x="5076056" y="1988840"/>
            <a:chExt cx="1440160" cy="360040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69" name="직선 화살표 연결선 68"/>
          <p:cNvCxnSpPr>
            <a:endCxn id="41" idx="1"/>
          </p:cNvCxnSpPr>
          <p:nvPr/>
        </p:nvCxnSpPr>
        <p:spPr>
          <a:xfrm flipV="1">
            <a:off x="2000232" y="4779022"/>
            <a:ext cx="3357618" cy="364490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dministrator\Desktop\캡처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534164" y="1828914"/>
            <a:ext cx="4308321" cy="45356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prstDash val="sysDot"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/>
          <p:cNvCxnSpPr/>
          <p:nvPr/>
        </p:nvCxnSpPr>
        <p:spPr>
          <a:xfrm>
            <a:off x="1928794" y="2571744"/>
            <a:ext cx="5473630" cy="0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000232" y="5929330"/>
            <a:ext cx="5473630" cy="0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24" name="TextBox 23"/>
          <p:cNvSpPr txBox="1"/>
          <p:nvPr/>
        </p:nvSpPr>
        <p:spPr>
          <a:xfrm>
            <a:off x="683568" y="951111"/>
            <a:ext cx="2430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메인 화면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–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RealRank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1285852" y="3571876"/>
            <a:ext cx="1143008" cy="2280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1071538" y="3500438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7452320" y="5340449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HY강B" pitchFamily="18" charset="-127"/>
                <a:ea typeface="HY강B" pitchFamily="18" charset="-127"/>
              </a:rPr>
              <a:t>클릭시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 공지사항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내용으로 링크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4857752" y="4929198"/>
            <a:ext cx="2450552" cy="305335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7236296" y="5124425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7452320" y="4984601"/>
            <a:ext cx="1405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공지사항링크</a:t>
            </a:r>
            <a:endParaRPr lang="en-US" altLang="ko-KR" sz="16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2844" y="3714752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사용자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관리자 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로그인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광고메뉴</a:t>
            </a:r>
            <a:endParaRPr lang="ko-KR" altLang="en-US" sz="1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85720" y="342900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Aside</a:t>
            </a:r>
          </a:p>
        </p:txBody>
      </p:sp>
      <p:cxnSp>
        <p:nvCxnSpPr>
          <p:cNvPr id="45" name="직선 연결선 44"/>
          <p:cNvCxnSpPr>
            <a:stCxn id="46" idx="5"/>
          </p:cNvCxnSpPr>
          <p:nvPr/>
        </p:nvCxnSpPr>
        <p:spPr>
          <a:xfrm rot="16200000" flipH="1">
            <a:off x="1999133" y="1666138"/>
            <a:ext cx="558883" cy="805012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1691680" y="1634133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683568" y="1850157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HY강B" pitchFamily="18" charset="-127"/>
                <a:ea typeface="HY강B" pitchFamily="18" charset="-127"/>
              </a:rPr>
              <a:t>(menu</a:t>
            </a:r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 부분</a:t>
            </a:r>
            <a:r>
              <a:rPr lang="en-US" altLang="ko-KR" sz="1600" dirty="0" smtClean="0"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1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3568" y="1490117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Header</a:t>
            </a: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6715140" y="3071810"/>
            <a:ext cx="911354" cy="214313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59"/>
          <p:cNvGrpSpPr/>
          <p:nvPr/>
        </p:nvGrpSpPr>
        <p:grpSpPr>
          <a:xfrm>
            <a:off x="7500958" y="2714620"/>
            <a:ext cx="1368152" cy="626586"/>
            <a:chOff x="630610" y="2786261"/>
            <a:chExt cx="1368152" cy="626586"/>
          </a:xfrm>
        </p:grpSpPr>
        <p:sp>
          <p:nvSpPr>
            <p:cNvPr id="50" name="타원 49"/>
            <p:cNvSpPr/>
            <p:nvPr/>
          </p:nvSpPr>
          <p:spPr>
            <a:xfrm>
              <a:off x="1691680" y="2930277"/>
              <a:ext cx="216024" cy="181676"/>
            </a:xfrm>
            <a:prstGeom prst="ellipse">
              <a:avLst/>
            </a:prstGeom>
            <a:solidFill>
              <a:srgbClr val="99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0610" y="3074293"/>
              <a:ext cx="1368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HY강B" pitchFamily="18" charset="-127"/>
                  <a:ea typeface="HY강B" pitchFamily="18" charset="-127"/>
                </a:rPr>
                <a:t>(</a:t>
              </a:r>
              <a:r>
                <a:rPr lang="en-US" altLang="ko-KR" sz="1600" dirty="0" err="1" smtClean="0">
                  <a:latin typeface="HY강B" pitchFamily="18" charset="-127"/>
                  <a:ea typeface="HY강B" pitchFamily="18" charset="-127"/>
                </a:rPr>
                <a:t>jquery</a:t>
              </a:r>
              <a:r>
                <a:rPr lang="en-US" altLang="ko-KR" sz="1600" dirty="0" smtClean="0">
                  <a:latin typeface="HY강B" pitchFamily="18" charset="-127"/>
                  <a:ea typeface="HY강B" pitchFamily="18" charset="-127"/>
                </a:rPr>
                <a:t> Page)</a:t>
              </a:r>
              <a:endParaRPr lang="en-US" altLang="ko-KR" sz="1600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27584" y="2786261"/>
              <a:ext cx="1080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9966FF"/>
                  </a:solidFill>
                  <a:latin typeface="HY강B" pitchFamily="18" charset="-127"/>
                  <a:ea typeface="HY강B" pitchFamily="18" charset="-127"/>
                </a:rPr>
                <a:t>Article</a:t>
              </a:r>
            </a:p>
          </p:txBody>
        </p:sp>
      </p:grpSp>
      <p:cxnSp>
        <p:nvCxnSpPr>
          <p:cNvPr id="57" name="직선 연결선 56"/>
          <p:cNvCxnSpPr/>
          <p:nvPr/>
        </p:nvCxnSpPr>
        <p:spPr>
          <a:xfrm flipV="1">
            <a:off x="1785918" y="6215082"/>
            <a:ext cx="857256" cy="71438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66714" y="6218262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712143" y="6074246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Footer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500298" y="2643182"/>
            <a:ext cx="1000132" cy="314327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Administrator\Desktop\nytntynhbvnvbnbvnbvn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102555" y="1988839"/>
            <a:ext cx="3911289" cy="408336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오른쪽 화살표 29"/>
          <p:cNvSpPr/>
          <p:nvPr/>
        </p:nvSpPr>
        <p:spPr>
          <a:xfrm>
            <a:off x="5436096" y="3701997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83568" y="951111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회원가입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994172" y="2242964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회원가입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994172" y="2747020"/>
            <a:ext cx="2880320" cy="288032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회원가입 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을 누르면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회원 가입페이지가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출력되고 양식을 입력하고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회원가입을 누르면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가입완료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!</a:t>
            </a:r>
            <a:endParaRPr lang="ko-KR" altLang="en-US" sz="1600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grpSp>
        <p:nvGrpSpPr>
          <p:cNvPr id="2" name="그룹 60"/>
          <p:cNvGrpSpPr/>
          <p:nvPr/>
        </p:nvGrpSpPr>
        <p:grpSpPr>
          <a:xfrm>
            <a:off x="1214414" y="3143248"/>
            <a:ext cx="785818" cy="142876"/>
            <a:chOff x="5076056" y="1988840"/>
            <a:chExt cx="1440160" cy="360040"/>
          </a:xfrm>
        </p:grpSpPr>
        <p:cxnSp>
          <p:nvCxnSpPr>
            <p:cNvPr id="62" name="직선 연결선 61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istrator\Desktop\ukiukuik,n,nm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17265" y="1928802"/>
            <a:ext cx="4236920" cy="40961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903114" y="1954932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로그인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903114" y="2458988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메인 에서 비밀번호 </a:t>
            </a:r>
            <a:r>
              <a:rPr lang="ko-KR" altLang="en-US" b="1" spc="-50" dirty="0" err="1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오류시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</a:t>
            </a:r>
            <a:endParaRPr lang="en-US" altLang="ko-KR" b="1" spc="-50" dirty="0" smtClean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자동으로 </a:t>
            </a:r>
            <a:r>
              <a:rPr lang="ko-KR" altLang="en-US" b="1" spc="-50" dirty="0" smtClean="0">
                <a:solidFill>
                  <a:srgbClr val="7030A0"/>
                </a:solidFill>
                <a:latin typeface="HY강M" pitchFamily="18" charset="-127"/>
                <a:ea typeface="HY강M" pitchFamily="18" charset="-127"/>
              </a:rPr>
              <a:t>아이디 정보</a:t>
            </a:r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를</a:t>
            </a:r>
            <a:endParaRPr lang="en-US" altLang="ko-KR" b="1" spc="-50" dirty="0" smtClean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가지고 페이지 이동</a:t>
            </a:r>
            <a:endParaRPr lang="en-US" altLang="ko-KR" b="1" spc="-50" dirty="0" smtClean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endParaRPr lang="en-US" altLang="ko-KR" b="1" spc="-50" dirty="0" smtClean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로그인 버튼아래에 </a:t>
            </a:r>
            <a:endParaRPr lang="en-US" altLang="ko-KR" b="1" spc="-50" dirty="0" smtClean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ko-KR" altLang="en-US" b="1" spc="-5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오류에 관한 메시지 출력</a:t>
            </a:r>
            <a:endParaRPr lang="en-US" altLang="ko-KR" b="1" spc="-50" dirty="0" smtClean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5364088" y="3740097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83568" y="951111"/>
            <a:ext cx="744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(Login)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2" name="그룹 37"/>
          <p:cNvGrpSpPr/>
          <p:nvPr/>
        </p:nvGrpSpPr>
        <p:grpSpPr>
          <a:xfrm>
            <a:off x="785786" y="3000372"/>
            <a:ext cx="4000528" cy="428628"/>
            <a:chOff x="5076056" y="1988840"/>
            <a:chExt cx="1440160" cy="36004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3286116" y="1214422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아이디 </a:t>
            </a:r>
            <a:r>
              <a:rPr lang="ko-KR" altLang="en-US" sz="1400" dirty="0" err="1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입력부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071802" y="1357298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rot="5400000">
            <a:off x="1607323" y="1750207"/>
            <a:ext cx="1643074" cy="1285884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rot="16200000" flipV="1">
            <a:off x="1643042" y="5143512"/>
            <a:ext cx="1285884" cy="1000132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071802" y="6215082"/>
            <a:ext cx="1643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오류 메시지 출력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86050" y="6286520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37"/>
          <p:cNvGrpSpPr/>
          <p:nvPr/>
        </p:nvGrpSpPr>
        <p:grpSpPr>
          <a:xfrm>
            <a:off x="785786" y="4643446"/>
            <a:ext cx="2071702" cy="285752"/>
            <a:chOff x="5076056" y="1988840"/>
            <a:chExt cx="1440160" cy="360040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642910" y="2071678"/>
            <a:ext cx="7929618" cy="3714776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GUI</a:t>
            </a:r>
            <a:r>
              <a:rPr lang="ko-KR" altLang="en-US" dirty="0" smtClean="0"/>
              <a:t>를 이용 그래픽 형식으로 구현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Socket</a:t>
            </a:r>
            <a:r>
              <a:rPr lang="ko-KR" altLang="en-US" dirty="0" smtClean="0"/>
              <a:t>통신을 이용한 다중접속 채팅구현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채팅도중 퀴즈게임이 가능하도록  구현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사용자 별 퀴즈 정답횟수를 </a:t>
            </a:r>
            <a:r>
              <a:rPr lang="en-US" altLang="ko-KR" dirty="0" smtClean="0"/>
              <a:t>Database</a:t>
            </a:r>
            <a:r>
              <a:rPr lang="ko-KR" altLang="en-US" dirty="0" smtClean="0"/>
              <a:t>에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저장 접속 시 사용자의 등급을 표시해줌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    </a:t>
            </a:r>
            <a:endParaRPr lang="ko-KR" altLang="en-US" dirty="0"/>
          </a:p>
        </p:txBody>
      </p:sp>
      <p:sp>
        <p:nvSpPr>
          <p:cNvPr id="5" name="현 4"/>
          <p:cNvSpPr/>
          <p:nvPr/>
        </p:nvSpPr>
        <p:spPr>
          <a:xfrm rot="900000">
            <a:off x="161252" y="104576"/>
            <a:ext cx="1434979" cy="1434979"/>
          </a:xfrm>
          <a:prstGeom prst="chord">
            <a:avLst>
              <a:gd name="adj1" fmla="val 3381758"/>
              <a:gd name="adj2" fmla="val 2029010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1293" y="4587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소개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836712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3) 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구현목표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853425"/>
            <a:ext cx="10959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istrator\Desktop\ukiukuik,n,nm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00034" y="1928802"/>
            <a:ext cx="4671382" cy="40961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903114" y="1954932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정보수정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903114" y="2458988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Aside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메뉴의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정보수정 누르면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회원의 상세정보를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확인할 수 있고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양식입력 후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수정도 가능하다</a:t>
            </a:r>
            <a:endParaRPr lang="en-US" altLang="ko-KR" sz="1400" b="1" spc="-50" dirty="0" smtClean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grpSp>
        <p:nvGrpSpPr>
          <p:cNvPr id="2" name="그룹 21"/>
          <p:cNvGrpSpPr/>
          <p:nvPr/>
        </p:nvGrpSpPr>
        <p:grpSpPr>
          <a:xfrm>
            <a:off x="1857356" y="5786454"/>
            <a:ext cx="571504" cy="214314"/>
            <a:chOff x="5076056" y="1988840"/>
            <a:chExt cx="1440160" cy="360040"/>
          </a:xfrm>
        </p:grpSpPr>
        <p:cxnSp>
          <p:nvCxnSpPr>
            <p:cNvPr id="23" name="직선 연결선 22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7" name="오른쪽 화살표 26"/>
          <p:cNvSpPr/>
          <p:nvPr/>
        </p:nvSpPr>
        <p:spPr>
          <a:xfrm>
            <a:off x="5364088" y="3740097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83568" y="951111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정보수정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3" name="그룹 37"/>
          <p:cNvGrpSpPr/>
          <p:nvPr/>
        </p:nvGrpSpPr>
        <p:grpSpPr>
          <a:xfrm>
            <a:off x="1643042" y="2214554"/>
            <a:ext cx="3500462" cy="3857652"/>
            <a:chOff x="5076056" y="1988840"/>
            <a:chExt cx="1440160" cy="36004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err="1" smtClean="0">
                <a:latin typeface="HY강B" pitchFamily="18" charset="-127"/>
                <a:ea typeface="HY강B" pitchFamily="18" charset="-127"/>
              </a:rPr>
              <a:t>실시간검색어</a:t>
            </a:r>
            <a:endParaRPr lang="ko-KR" altLang="en-US" b="1" spc="-5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40152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시간과 날짜를 입력하고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7030A0"/>
                </a:solidFill>
                <a:latin typeface="HY강B" pitchFamily="18" charset="-127"/>
                <a:ea typeface="HY강B" pitchFamily="18" charset="-127"/>
              </a:rPr>
              <a:t>검색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을 누르면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Datebase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에서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입력받은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Date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와 가장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가장 가까운 시간의 정보를 보여준다</a:t>
            </a:r>
            <a:endParaRPr lang="en-US" altLang="ko-KR" sz="1400" b="1" spc="-50" dirty="0" smtClean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401126" y="388411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RealRankView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2" name="Picture 3" descr="C:\Users\Administrator\Desktop\hjmhmhjmhmjhm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24750" y="2401185"/>
            <a:ext cx="4623314" cy="322230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8"/>
          <p:cNvGrpSpPr/>
          <p:nvPr/>
        </p:nvGrpSpPr>
        <p:grpSpPr>
          <a:xfrm>
            <a:off x="571472" y="5143512"/>
            <a:ext cx="4445606" cy="500066"/>
            <a:chOff x="5076056" y="1988840"/>
            <a:chExt cx="1440160" cy="360040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5" name="직선 연결선 44"/>
          <p:cNvCxnSpPr/>
          <p:nvPr/>
        </p:nvCxnSpPr>
        <p:spPr>
          <a:xfrm>
            <a:off x="3000364" y="5643578"/>
            <a:ext cx="440745" cy="428628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3643306" y="6143644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857620" y="6072206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실시간 검색기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214810" y="6286520"/>
            <a:ext cx="17145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강B" pitchFamily="18" charset="-127"/>
                <a:ea typeface="HY강B" pitchFamily="18" charset="-127"/>
              </a:rPr>
              <a:t>원하는 날짜와 시간을 입력해서 정보를 검색한다</a:t>
            </a:r>
            <a:endParaRPr lang="ko-KR" altLang="en-US" sz="105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86116" y="1214422"/>
            <a:ext cx="1500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검색어</a:t>
            </a:r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 err="1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클릭시</a:t>
            </a:r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해당 </a:t>
            </a:r>
            <a:r>
              <a:rPr lang="ko-KR" altLang="en-US" sz="1400" dirty="0" err="1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포털로링크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071802" y="1357298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 rot="5400000">
            <a:off x="2161394" y="1839078"/>
            <a:ext cx="1143008" cy="608076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3152764" y="5795978"/>
            <a:ext cx="440745" cy="428628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게시판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40152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게시판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상단부는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공지사항을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최신순으로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5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개씩 보여준다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하단부는 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DB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정보를 이용하여 총 페이지 수를 표현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검색 버튼은 아이디나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글제목을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이용해서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게시글을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 smtClean="0">
                <a:solidFill>
                  <a:srgbClr val="7030A0"/>
                </a:solidFill>
                <a:latin typeface="HY강B" pitchFamily="18" charset="-127"/>
                <a:ea typeface="HY강B" pitchFamily="18" charset="-127"/>
              </a:rPr>
              <a:t>검색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해서 보여준다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401126" y="388411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Board)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2" name="Picture 3" descr="C:\Users\Administrator\Desktop\hjmhmhjmhmjhm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14349" y="1857366"/>
            <a:ext cx="4071965" cy="38809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8"/>
          <p:cNvGrpSpPr/>
          <p:nvPr/>
        </p:nvGrpSpPr>
        <p:grpSpPr>
          <a:xfrm>
            <a:off x="1928794" y="5000636"/>
            <a:ext cx="1714512" cy="285752"/>
            <a:chOff x="5076056" y="1988840"/>
            <a:chExt cx="1440160" cy="360040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5" name="직선 연결선 44"/>
          <p:cNvCxnSpPr/>
          <p:nvPr/>
        </p:nvCxnSpPr>
        <p:spPr>
          <a:xfrm rot="10800000" flipV="1">
            <a:off x="1643042" y="5715016"/>
            <a:ext cx="571504" cy="500066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3500430" y="6000768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714744" y="5929330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페이지 표시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29058" y="928670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공지사항 표시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786182" y="1000108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>
            <a:stCxn id="50" idx="3"/>
          </p:cNvCxnSpPr>
          <p:nvPr/>
        </p:nvCxnSpPr>
        <p:spPr>
          <a:xfrm rot="5400000">
            <a:off x="3165155" y="1061825"/>
            <a:ext cx="559310" cy="746016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16200000" flipH="1">
            <a:off x="3149298" y="5494643"/>
            <a:ext cx="500066" cy="369307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8"/>
          <p:cNvGrpSpPr/>
          <p:nvPr/>
        </p:nvGrpSpPr>
        <p:grpSpPr>
          <a:xfrm>
            <a:off x="642910" y="1785926"/>
            <a:ext cx="4357718" cy="1285884"/>
            <a:chOff x="5076056" y="1988840"/>
            <a:chExt cx="1440160" cy="36004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0" name="타원 39"/>
          <p:cNvSpPr/>
          <p:nvPr/>
        </p:nvSpPr>
        <p:spPr>
          <a:xfrm>
            <a:off x="1571604" y="6286520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714480" y="6215082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게시글</a:t>
            </a:r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 검색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4" name="그룹 8"/>
          <p:cNvGrpSpPr/>
          <p:nvPr/>
        </p:nvGrpSpPr>
        <p:grpSpPr>
          <a:xfrm>
            <a:off x="2143108" y="5429264"/>
            <a:ext cx="428628" cy="285752"/>
            <a:chOff x="5076056" y="1988840"/>
            <a:chExt cx="1440160" cy="360040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게시글읽기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40152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게시글과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댓글은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각각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따로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불러온후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댓글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페이지를</a:t>
            </a:r>
            <a:r>
              <a:rPr lang="ko-KR" altLang="en-US" dirty="0" smtClean="0">
                <a:solidFill>
                  <a:srgbClr val="7030A0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HY강B" pitchFamily="18" charset="-127"/>
                <a:ea typeface="HY강B" pitchFamily="18" charset="-127"/>
              </a:rPr>
              <a:t>include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시켜서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페이지의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객체 정보를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댓글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페이지도 공유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첨부된 파일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7030A0"/>
                </a:solidFill>
                <a:latin typeface="HY강B" pitchFamily="18" charset="-127"/>
                <a:ea typeface="HY강B" pitchFamily="18" charset="-127"/>
              </a:rPr>
              <a:t>다운로드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제공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429256" y="3714752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346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ReadBoard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2" name="Picture 3" descr="C:\Users\Administrator\Desktop\hjmhmhjmhmjhm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885185" y="1857366"/>
            <a:ext cx="3730292" cy="38809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8"/>
          <p:cNvGrpSpPr/>
          <p:nvPr/>
        </p:nvGrpSpPr>
        <p:grpSpPr>
          <a:xfrm>
            <a:off x="4000496" y="5143512"/>
            <a:ext cx="500066" cy="214314"/>
            <a:chOff x="5076056" y="1988840"/>
            <a:chExt cx="1440160" cy="360040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5" name="직선 연결선 44"/>
          <p:cNvCxnSpPr/>
          <p:nvPr/>
        </p:nvCxnSpPr>
        <p:spPr>
          <a:xfrm rot="10800000" flipV="1">
            <a:off x="1571604" y="5715016"/>
            <a:ext cx="571504" cy="500066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4286248" y="6143644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500562" y="6072206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댓글</a:t>
            </a:r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 버튼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857620" y="1357298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게시글</a:t>
            </a:r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 내용 표시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714744" y="1428736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 rot="5400000">
            <a:off x="3113618" y="1672672"/>
            <a:ext cx="630748" cy="571504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16200000" flipH="1">
            <a:off x="4000498" y="5643579"/>
            <a:ext cx="714379" cy="142874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8"/>
          <p:cNvGrpSpPr/>
          <p:nvPr/>
        </p:nvGrpSpPr>
        <p:grpSpPr>
          <a:xfrm>
            <a:off x="857224" y="2214554"/>
            <a:ext cx="3500462" cy="1143008"/>
            <a:chOff x="5076056" y="1988840"/>
            <a:chExt cx="1440160" cy="36004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0" name="타원 39"/>
          <p:cNvSpPr/>
          <p:nvPr/>
        </p:nvSpPr>
        <p:spPr>
          <a:xfrm>
            <a:off x="1285852" y="6286520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500166" y="6215082"/>
            <a:ext cx="1643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댓글</a:t>
            </a:r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 내용을 보임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14876" y="6286520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강B" pitchFamily="18" charset="-127"/>
                <a:ea typeface="HY강B" pitchFamily="18" charset="-127"/>
              </a:rPr>
              <a:t>로그인시 별도의 추가 </a:t>
            </a:r>
            <a:endParaRPr lang="en-US" altLang="ko-KR" sz="1200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200" dirty="0" smtClean="0">
                <a:latin typeface="HY강B" pitchFamily="18" charset="-127"/>
                <a:ea typeface="HY강B" pitchFamily="18" charset="-127"/>
              </a:rPr>
              <a:t>입력 없이 </a:t>
            </a:r>
            <a:r>
              <a:rPr lang="ko-KR" altLang="en-US" sz="1200" dirty="0" err="1" smtClean="0">
                <a:latin typeface="HY강B" pitchFamily="18" charset="-127"/>
                <a:ea typeface="HY강B" pitchFamily="18" charset="-127"/>
              </a:rPr>
              <a:t>댓글</a:t>
            </a:r>
            <a:r>
              <a:rPr lang="ko-KR" altLang="en-US" sz="1200" dirty="0" smtClean="0">
                <a:latin typeface="HY강B" pitchFamily="18" charset="-127"/>
                <a:ea typeface="HY강B" pitchFamily="18" charset="-127"/>
              </a:rPr>
              <a:t> 추가 가능</a:t>
            </a:r>
            <a:endParaRPr lang="en-US" altLang="ko-KR" sz="1200" dirty="0" smtClean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3" name="Picture 3" descr="C:\Users\Administrator\Desktop\hjmhmhjmhmjhm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28662" y="3786190"/>
            <a:ext cx="3643338" cy="2857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8"/>
          <p:cNvGrpSpPr/>
          <p:nvPr/>
        </p:nvGrpSpPr>
        <p:grpSpPr>
          <a:xfrm>
            <a:off x="714348" y="3714752"/>
            <a:ext cx="4000528" cy="428628"/>
            <a:chOff x="5076056" y="1988840"/>
            <a:chExt cx="1440160" cy="36004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5" name="타원 54"/>
          <p:cNvSpPr/>
          <p:nvPr/>
        </p:nvSpPr>
        <p:spPr>
          <a:xfrm>
            <a:off x="4714876" y="2214554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>
            <a:endCxn id="33" idx="3"/>
          </p:cNvCxnSpPr>
          <p:nvPr/>
        </p:nvCxnSpPr>
        <p:spPr>
          <a:xfrm rot="10800000" flipV="1">
            <a:off x="2750332" y="2500306"/>
            <a:ext cx="2035983" cy="1285884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857752" y="2143116"/>
            <a:ext cx="1071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파일 다운링크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로그인  방명록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29322" y="257174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Session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을 이용하여 로그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인시 별도로 아이디와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비밀번호 입력은 없음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하단부는 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DB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정보를 이용하여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총페이지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수를 표현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401126" y="388411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GuestBook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2" name="Picture 3" descr="C:\Users\Administrator\Desktop\hjmhmhjmhmjhm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14349" y="2361341"/>
            <a:ext cx="4071965" cy="28729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8"/>
          <p:cNvGrpSpPr/>
          <p:nvPr/>
        </p:nvGrpSpPr>
        <p:grpSpPr>
          <a:xfrm>
            <a:off x="2500298" y="4714884"/>
            <a:ext cx="642942" cy="285752"/>
            <a:chOff x="5076056" y="1988840"/>
            <a:chExt cx="1440160" cy="360040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6" name="타원 45"/>
          <p:cNvSpPr/>
          <p:nvPr/>
        </p:nvSpPr>
        <p:spPr>
          <a:xfrm>
            <a:off x="3500430" y="6000768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714744" y="5929330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페이지 표시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00496" y="1500174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본인의 방명록 삭제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786182" y="1714488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 rot="5400000">
            <a:off x="3093717" y="1835449"/>
            <a:ext cx="559310" cy="746016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16200000" flipH="1">
            <a:off x="2827829" y="5173175"/>
            <a:ext cx="928692" cy="583618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8"/>
          <p:cNvGrpSpPr/>
          <p:nvPr/>
        </p:nvGrpSpPr>
        <p:grpSpPr>
          <a:xfrm>
            <a:off x="642910" y="2500306"/>
            <a:ext cx="4357718" cy="1428760"/>
            <a:chOff x="5076056" y="1988840"/>
            <a:chExt cx="1440160" cy="36004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err="1" smtClean="0">
                <a:latin typeface="HY강B" pitchFamily="18" charset="-127"/>
                <a:ea typeface="HY강B" pitchFamily="18" charset="-127"/>
              </a:rPr>
              <a:t>비로그인</a:t>
            </a:r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 방명록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29322" y="257174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비회원도 글쓰기 가능하며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비회원은 아이디와 비밀번호를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입력해야한다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22" name="오른쪽 화살표 21"/>
          <p:cNvSpPr/>
          <p:nvPr/>
        </p:nvSpPr>
        <p:spPr>
          <a:xfrm>
            <a:off x="5401126" y="388411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GuestBook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2" name="Picture 3" descr="C:\Users\Administrator\Desktop\hjmhmhjmhmjhm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57158" y="1928802"/>
            <a:ext cx="4919377" cy="34290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8"/>
          <p:cNvGrpSpPr/>
          <p:nvPr/>
        </p:nvGrpSpPr>
        <p:grpSpPr>
          <a:xfrm>
            <a:off x="642910" y="5000636"/>
            <a:ext cx="1428760" cy="285752"/>
            <a:chOff x="5076056" y="1988840"/>
            <a:chExt cx="1440160" cy="360040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6" name="타원 45"/>
          <p:cNvSpPr/>
          <p:nvPr/>
        </p:nvSpPr>
        <p:spPr>
          <a:xfrm>
            <a:off x="2714612" y="5786454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071802" y="5715016"/>
            <a:ext cx="1928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ID,PASSWORD </a:t>
            </a:r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입력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1857356" y="5214950"/>
            <a:ext cx="785818" cy="642942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내 </a:t>
            </a:r>
            <a:r>
              <a:rPr lang="ko-KR" altLang="en-US" b="1" spc="-50" dirty="0" err="1" smtClean="0">
                <a:latin typeface="HY강B" pitchFamily="18" charset="-127"/>
                <a:ea typeface="HY강B" pitchFamily="18" charset="-127"/>
              </a:rPr>
              <a:t>검색어</a:t>
            </a:r>
            <a:endParaRPr lang="ko-KR" altLang="en-US" b="1" spc="-5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29322" y="257174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로그인시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내검색어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버튼을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누르면 지금까지 검색한 자료를 보여준다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자료는 </a:t>
            </a:r>
            <a:r>
              <a:rPr lang="ko-KR" altLang="en-US" dirty="0" err="1" smtClean="0">
                <a:solidFill>
                  <a:srgbClr val="7030A0"/>
                </a:solidFill>
                <a:latin typeface="HY강B" pitchFamily="18" charset="-127"/>
                <a:ea typeface="HY강B" pitchFamily="18" charset="-127"/>
              </a:rPr>
              <a:t>포털별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로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색으로 구분되고 링크된다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500694" y="3857628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Searchinfo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2" name="Picture 3" descr="C:\Users\Administrator\Desktop\hjmhmhjmhmjhm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14282" y="2357430"/>
            <a:ext cx="5072098" cy="26432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8"/>
          <p:cNvGrpSpPr/>
          <p:nvPr/>
        </p:nvGrpSpPr>
        <p:grpSpPr>
          <a:xfrm>
            <a:off x="4643438" y="4143380"/>
            <a:ext cx="428628" cy="214314"/>
            <a:chOff x="5076056" y="1988840"/>
            <a:chExt cx="1440160" cy="360040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6" name="타원 45"/>
          <p:cNvSpPr/>
          <p:nvPr/>
        </p:nvSpPr>
        <p:spPr>
          <a:xfrm>
            <a:off x="4714876" y="5429264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929190" y="5357826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삭제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86116" y="1928802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검색기록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000364" y="2000240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 rot="5400000">
            <a:off x="2506395" y="2565647"/>
            <a:ext cx="916500" cy="214314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16200000" flipH="1">
            <a:off x="4536282" y="4893477"/>
            <a:ext cx="928694" cy="142879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8"/>
          <p:cNvGrpSpPr/>
          <p:nvPr/>
        </p:nvGrpSpPr>
        <p:grpSpPr>
          <a:xfrm>
            <a:off x="1214414" y="3143248"/>
            <a:ext cx="3929090" cy="214314"/>
            <a:chOff x="5076056" y="1988840"/>
            <a:chExt cx="1440160" cy="36004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회원탈퇴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29322" y="257174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탈퇴 사유를 선택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&amp; 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입력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후 탈퇴버튼을 누르면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Alert 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창으로 확인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DB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에 </a:t>
            </a:r>
            <a:r>
              <a:rPr lang="ko-KR" altLang="en-US" dirty="0" smtClean="0">
                <a:solidFill>
                  <a:srgbClr val="7030A0"/>
                </a:solidFill>
                <a:latin typeface="HY강B" pitchFamily="18" charset="-127"/>
                <a:ea typeface="HY강B" pitchFamily="18" charset="-127"/>
              </a:rPr>
              <a:t>탈퇴사유와</a:t>
            </a:r>
            <a:endParaRPr lang="en-US" altLang="ko-KR" dirty="0" smtClean="0">
              <a:solidFill>
                <a:srgbClr val="7030A0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7030A0"/>
                </a:solidFill>
                <a:latin typeface="HY강B" pitchFamily="18" charset="-127"/>
                <a:ea typeface="HY강B" pitchFamily="18" charset="-127"/>
              </a:rPr>
              <a:t>아이디를 저장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해서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관리자는 홈페이지의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부족한 점 을 확인가능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22" name="오른쪽 화살표 21"/>
          <p:cNvSpPr/>
          <p:nvPr/>
        </p:nvSpPr>
        <p:spPr>
          <a:xfrm>
            <a:off x="5286380" y="3786190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(Withdraw)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2" name="Picture 3" descr="C:\Users\Administrator\Desktop\hjmhmhjmhmjhm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55471" y="2357430"/>
            <a:ext cx="4589720" cy="26432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8"/>
          <p:cNvGrpSpPr/>
          <p:nvPr/>
        </p:nvGrpSpPr>
        <p:grpSpPr>
          <a:xfrm>
            <a:off x="2000232" y="4714884"/>
            <a:ext cx="428628" cy="214314"/>
            <a:chOff x="5076056" y="1988840"/>
            <a:chExt cx="1440160" cy="360040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6" name="타원 45"/>
          <p:cNvSpPr/>
          <p:nvPr/>
        </p:nvSpPr>
        <p:spPr>
          <a:xfrm>
            <a:off x="2285984" y="5929330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571736" y="5857892"/>
            <a:ext cx="128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탈퇴버튼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00232" y="1714488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탈퇴사유 선택 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714480" y="1785926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 rot="16200000" flipH="1">
            <a:off x="934759" y="2922837"/>
            <a:ext cx="1988070" cy="285752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16200000" flipH="1">
            <a:off x="1750201" y="5393544"/>
            <a:ext cx="928694" cy="142879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8"/>
          <p:cNvGrpSpPr/>
          <p:nvPr/>
        </p:nvGrpSpPr>
        <p:grpSpPr>
          <a:xfrm>
            <a:off x="1928794" y="4071942"/>
            <a:ext cx="2928926" cy="500066"/>
            <a:chOff x="5076056" y="1988840"/>
            <a:chExt cx="1440160" cy="36004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36" name="Picture 3" descr="C:\Users\Administrator\Desktop\hjmhmhjmhmjhm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214546" y="2928934"/>
            <a:ext cx="2428892" cy="8572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연결선 36"/>
          <p:cNvCxnSpPr>
            <a:endCxn id="36" idx="3"/>
          </p:cNvCxnSpPr>
          <p:nvPr/>
        </p:nvCxnSpPr>
        <p:spPr>
          <a:xfrm rot="5400000">
            <a:off x="3250397" y="2107397"/>
            <a:ext cx="1000132" cy="642942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4143372" y="1785926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286248" y="1714488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  확인 창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오류발생시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29322" y="257174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7030A0"/>
                </a:solidFill>
                <a:latin typeface="HY강B" pitchFamily="18" charset="-127"/>
                <a:ea typeface="HY강B" pitchFamily="18" charset="-127"/>
              </a:rPr>
              <a:t>Exception</a:t>
            </a:r>
            <a:r>
              <a:rPr lang="ko-KR" altLang="en-US" dirty="0" err="1" smtClean="0">
                <a:solidFill>
                  <a:srgbClr val="7030A0"/>
                </a:solidFill>
                <a:latin typeface="HY강B" pitchFamily="18" charset="-127"/>
                <a:ea typeface="HY강B" pitchFamily="18" charset="-127"/>
              </a:rPr>
              <a:t>핸들러</a:t>
            </a:r>
            <a:r>
              <a:rPr lang="ko-KR" altLang="en-US" dirty="0" smtClean="0">
                <a:solidFill>
                  <a:srgbClr val="7030A0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를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이용하여 오류 발생시 제작해둔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오류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페이지를 보여줌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22" name="오른쪽 화살표 21"/>
          <p:cNvSpPr/>
          <p:nvPr/>
        </p:nvSpPr>
        <p:spPr>
          <a:xfrm>
            <a:off x="5286380" y="3786190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3568" y="951111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(Exception)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2" name="Picture 3" descr="C:\Users\Administrator\Desktop\hjmhmhjmhmjhm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39082" y="1785926"/>
            <a:ext cx="4282995" cy="16987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타원 45"/>
          <p:cNvSpPr/>
          <p:nvPr/>
        </p:nvSpPr>
        <p:spPr>
          <a:xfrm>
            <a:off x="3000364" y="6357958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214678" y="6286520"/>
            <a:ext cx="228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Exception</a:t>
            </a:r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발생시 페이지 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429124" y="1214422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Exception Handler</a:t>
            </a:r>
          </a:p>
        </p:txBody>
      </p:sp>
      <p:cxnSp>
        <p:nvCxnSpPr>
          <p:cNvPr id="52" name="직선 연결선 51"/>
          <p:cNvCxnSpPr>
            <a:endCxn id="46" idx="1"/>
          </p:cNvCxnSpPr>
          <p:nvPr/>
        </p:nvCxnSpPr>
        <p:spPr>
          <a:xfrm rot="16200000" flipH="1">
            <a:off x="2788565" y="6141129"/>
            <a:ext cx="383796" cy="103074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8"/>
          <p:cNvGrpSpPr/>
          <p:nvPr/>
        </p:nvGrpSpPr>
        <p:grpSpPr>
          <a:xfrm>
            <a:off x="142844" y="1643050"/>
            <a:ext cx="4929222" cy="2000264"/>
            <a:chOff x="5076056" y="1988840"/>
            <a:chExt cx="1440160" cy="36004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37" name="직선 연결선 36"/>
          <p:cNvCxnSpPr/>
          <p:nvPr/>
        </p:nvCxnSpPr>
        <p:spPr>
          <a:xfrm rot="5400000">
            <a:off x="3772378" y="1513978"/>
            <a:ext cx="416434" cy="245950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4143372" y="1285860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3" descr="C:\Users\Administrator\Desktop\hjmhmhjmhmjhm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57158" y="3929066"/>
            <a:ext cx="4429155" cy="22860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8"/>
          <p:cNvGrpSpPr/>
          <p:nvPr/>
        </p:nvGrpSpPr>
        <p:grpSpPr>
          <a:xfrm>
            <a:off x="214282" y="3857628"/>
            <a:ext cx="4786346" cy="2357454"/>
            <a:chOff x="5076056" y="1988840"/>
            <a:chExt cx="1440160" cy="360040"/>
          </a:xfrm>
        </p:grpSpPr>
        <p:cxnSp>
          <p:nvCxnSpPr>
            <p:cNvPr id="53" name="직선 연결선 52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/>
              <a:t>실무 포트폴리오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3766005" y="5516563"/>
            <a:ext cx="3640874" cy="48507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None/>
            </a:pPr>
            <a:r>
              <a:rPr lang="en-US" altLang="ko-KR" sz="1800" dirty="0" smtClean="0"/>
              <a:t>		</a:t>
            </a:r>
            <a:r>
              <a:rPr lang="ko-KR" altLang="en-US" sz="1800" dirty="0" smtClean="0"/>
              <a:t>작성일</a:t>
            </a:r>
            <a:r>
              <a:rPr lang="en-US" altLang="ko-KR" sz="1800" dirty="0" smtClean="0"/>
              <a:t> : 2015-04-10</a:t>
            </a:r>
            <a:r>
              <a:rPr lang="ko-KR" altLang="en-US" sz="1800" dirty="0" smtClean="0"/>
              <a:t> </a:t>
            </a:r>
            <a:endParaRPr lang="ko-KR" alt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112875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내용 개체 틀 14"/>
          <p:cNvGraphicFramePr>
            <a:graphicFrameLocks noGrp="1"/>
          </p:cNvGraphicFramePr>
          <p:nvPr>
            <p:ph idx="1"/>
          </p:nvPr>
        </p:nvGraphicFramePr>
        <p:xfrm>
          <a:off x="142844" y="1428736"/>
          <a:ext cx="9001156" cy="5214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직사각형 9"/>
          <p:cNvSpPr/>
          <p:nvPr/>
        </p:nvSpPr>
        <p:spPr>
          <a:xfrm>
            <a:off x="285720" y="2714620"/>
            <a:ext cx="357190" cy="3571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/>
          </a:p>
        </p:txBody>
      </p:sp>
      <p:sp>
        <p:nvSpPr>
          <p:cNvPr id="11" name="직사각형 10"/>
          <p:cNvSpPr/>
          <p:nvPr/>
        </p:nvSpPr>
        <p:spPr>
          <a:xfrm>
            <a:off x="285720" y="3714752"/>
            <a:ext cx="357190" cy="3571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/>
          </a:p>
        </p:txBody>
      </p:sp>
      <p:sp>
        <p:nvSpPr>
          <p:cNvPr id="12" name="직사각형 11"/>
          <p:cNvSpPr/>
          <p:nvPr/>
        </p:nvSpPr>
        <p:spPr>
          <a:xfrm>
            <a:off x="285720" y="4786322"/>
            <a:ext cx="357190" cy="3571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/>
          </a:p>
        </p:txBody>
      </p:sp>
      <p:grpSp>
        <p:nvGrpSpPr>
          <p:cNvPr id="9" name="그룹 8"/>
          <p:cNvGrpSpPr/>
          <p:nvPr/>
        </p:nvGrpSpPr>
        <p:grpSpPr>
          <a:xfrm>
            <a:off x="161252" y="104576"/>
            <a:ext cx="1434979" cy="1434979"/>
            <a:chOff x="161252" y="104576"/>
            <a:chExt cx="1434979" cy="1434979"/>
          </a:xfrm>
        </p:grpSpPr>
        <p:sp>
          <p:nvSpPr>
            <p:cNvPr id="13" name="현 12"/>
            <p:cNvSpPr/>
            <p:nvPr/>
          </p:nvSpPr>
          <p:spPr>
            <a:xfrm rot="900000">
              <a:off x="161252" y="104576"/>
              <a:ext cx="1434979" cy="1434979"/>
            </a:xfrm>
            <a:prstGeom prst="chord">
              <a:avLst>
                <a:gd name="adj1" fmla="val 3381758"/>
                <a:gd name="adj2" fmla="val 2029010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1293" y="45870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소개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9512" y="836712"/>
              <a:ext cx="9300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4)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+mn-ea"/>
                </a:rPr>
                <a:t>일정소개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323528" y="853425"/>
              <a:ext cx="10959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0" y="601663"/>
            <a:ext cx="6858000" cy="111918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endParaRPr lang="ko-KR" altLang="en-US" sz="4000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4294967295"/>
          </p:nvPr>
        </p:nvSpPr>
        <p:spPr>
          <a:xfrm>
            <a:off x="1763688" y="2636912"/>
            <a:ext cx="6858000" cy="30924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itchFamily="2" charset="2"/>
              <a:buChar char="u"/>
            </a:pPr>
            <a:r>
              <a:rPr lang="ko-KR" altLang="en-US" sz="1800" dirty="0" err="1" smtClean="0"/>
              <a:t>새만금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개발청</a:t>
            </a:r>
            <a:r>
              <a:rPr lang="ko-KR" altLang="en-US" sz="1800" dirty="0" smtClean="0"/>
              <a:t> 퀴즈</a:t>
            </a:r>
            <a:r>
              <a:rPr lang="en-US" altLang="ko-KR" sz="1800" dirty="0" smtClean="0"/>
              <a:t>&amp; </a:t>
            </a:r>
            <a:r>
              <a:rPr lang="ko-KR" altLang="en-US" sz="1800" dirty="0" smtClean="0"/>
              <a:t>팝업 프로그램</a:t>
            </a:r>
            <a:endParaRPr lang="en-US" altLang="ko-KR" sz="1800" dirty="0" smtClean="0"/>
          </a:p>
          <a:p>
            <a:pPr marL="342900" indent="-342900" algn="l">
              <a:buFont typeface="Wingdings" pitchFamily="2" charset="2"/>
              <a:buChar char="u"/>
            </a:pPr>
            <a:endParaRPr lang="en-US" altLang="ko-KR" sz="1800" dirty="0" smtClean="0"/>
          </a:p>
          <a:p>
            <a:pPr algn="l">
              <a:buFont typeface="Wingdings" pitchFamily="2" charset="2"/>
              <a:buChar char="u"/>
            </a:pPr>
            <a:r>
              <a:rPr lang="ko-KR" altLang="en-US" sz="1800" dirty="0" smtClean="0"/>
              <a:t>부산인적자원 개발원 </a:t>
            </a:r>
            <a:r>
              <a:rPr lang="ko-KR" altLang="en-US" sz="1800" dirty="0" err="1" smtClean="0"/>
              <a:t>웹접근성</a:t>
            </a:r>
            <a:r>
              <a:rPr lang="ko-KR" altLang="en-US" sz="1800" dirty="0" smtClean="0"/>
              <a:t> 마크획득 및 유지보수 </a:t>
            </a:r>
            <a:endParaRPr lang="en-US" altLang="ko-KR" sz="1800" dirty="0" smtClean="0"/>
          </a:p>
          <a:p>
            <a:pPr algn="l">
              <a:buFont typeface="Wingdings" pitchFamily="2" charset="2"/>
              <a:buChar char="u"/>
            </a:pPr>
            <a:endParaRPr lang="en-US" altLang="ko-KR" sz="1800" dirty="0" smtClean="0"/>
          </a:p>
          <a:p>
            <a:pPr algn="l">
              <a:buFont typeface="Wingdings" pitchFamily="2" charset="2"/>
              <a:buChar char="u"/>
            </a:pPr>
            <a:r>
              <a:rPr lang="ko-KR" altLang="en-US" sz="1800" dirty="0" err="1" smtClean="0"/>
              <a:t>지입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배차 관리 프로그램 수정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보완</a:t>
            </a:r>
            <a:endParaRPr lang="en-US" altLang="ko-KR" sz="1800" dirty="0" smtClean="0"/>
          </a:p>
          <a:p>
            <a:pPr algn="l">
              <a:buFont typeface="Wingdings" pitchFamily="2" charset="2"/>
              <a:buChar char="u"/>
            </a:pPr>
            <a:endParaRPr lang="en-US" altLang="ko-KR" sz="1800" dirty="0" smtClean="0"/>
          </a:p>
          <a:p>
            <a:pPr algn="l">
              <a:buFont typeface="Wingdings" pitchFamily="2" charset="2"/>
              <a:buChar char="u"/>
            </a:pPr>
            <a:r>
              <a:rPr lang="ko-KR" altLang="en-US" sz="1800" dirty="0" smtClean="0"/>
              <a:t>홈페이지 제작 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	</a:t>
            </a:r>
            <a:r>
              <a:rPr lang="en-US" altLang="ko-KR" sz="1200" dirty="0" smtClean="0"/>
              <a:t>1. parksy.estonestudio.co.kr/loca</a:t>
            </a:r>
          </a:p>
          <a:p>
            <a:pPr algn="l">
              <a:buNone/>
            </a:pPr>
            <a:r>
              <a:rPr lang="en-US" altLang="ko-KR" sz="1200" dirty="0" smtClean="0"/>
              <a:t>	2. </a:t>
            </a:r>
            <a:r>
              <a:rPr lang="en-US" altLang="ko-KR" sz="1200" dirty="0" smtClean="0">
                <a:hlinkClick r:id="rId2"/>
              </a:rPr>
              <a:t>www.cmicorp.co.kr</a:t>
            </a:r>
            <a:endParaRPr lang="en-US" altLang="ko-KR" sz="1200" dirty="0" smtClean="0"/>
          </a:p>
          <a:p>
            <a:pPr algn="l">
              <a:buNone/>
            </a:pPr>
            <a:r>
              <a:rPr lang="en-US" altLang="ko-KR" sz="1200" dirty="0" smtClean="0"/>
              <a:t>	</a:t>
            </a:r>
          </a:p>
          <a:p>
            <a:pPr algn="l"/>
            <a:endParaRPr lang="en-US" altLang="ko-KR" sz="1800" dirty="0" smtClean="0"/>
          </a:p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2875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3798" y="520042"/>
            <a:ext cx="74852" cy="3926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/>
          <a:srcRect l="49960"/>
          <a:stretch/>
        </p:blipFill>
        <p:spPr>
          <a:xfrm>
            <a:off x="467544" y="1412776"/>
            <a:ext cx="4118633" cy="29523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340768"/>
            <a:ext cx="410745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대상홈페이지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새만금개발청 업무포털 퀴즈 </a:t>
            </a:r>
            <a:r>
              <a:rPr lang="en-US" altLang="ko-KR" sz="1400" dirty="0" smtClean="0"/>
              <a:t>&amp; 	      </a:t>
            </a:r>
            <a:r>
              <a:rPr lang="ko-KR" altLang="en-US" sz="1400" dirty="0" smtClean="0"/>
              <a:t>팝업프로그램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작업기간 </a:t>
            </a:r>
            <a:r>
              <a:rPr lang="en-US" altLang="ko-KR" sz="1400" dirty="0" smtClean="0"/>
              <a:t>: 6</a:t>
            </a:r>
            <a:r>
              <a:rPr lang="ko-KR" altLang="en-US" sz="1400" dirty="0" smtClean="0"/>
              <a:t>일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개발언어</a:t>
            </a:r>
            <a:r>
              <a:rPr lang="en-US" altLang="ko-KR" sz="1400" dirty="0" smtClean="0"/>
              <a:t>: jsp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DB : oracle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작업인원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디자이너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인 프로그래머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인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주요작업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쿠키를 이용한 일일 퀴즈 팝업체크</a:t>
            </a:r>
            <a:endParaRPr lang="en-US" altLang="ko-KR" sz="1400" dirty="0" smtClean="0"/>
          </a:p>
          <a:p>
            <a:r>
              <a:rPr lang="en-US" altLang="ko-KR" sz="1400" dirty="0" smtClean="0"/>
              <a:t>              </a:t>
            </a:r>
            <a:r>
              <a:rPr lang="ko-KR" altLang="en-US" sz="1400" dirty="0" smtClean="0"/>
              <a:t>오답 시 다른 문제 다시 팝업</a:t>
            </a:r>
            <a:endParaRPr lang="en-US" altLang="ko-KR" sz="1400" dirty="0" smtClean="0"/>
          </a:p>
          <a:p>
            <a:r>
              <a:rPr lang="en-US" altLang="ko-KR" sz="1400" dirty="0" smtClean="0"/>
              <a:t>              </a:t>
            </a:r>
            <a:r>
              <a:rPr lang="ko-KR" altLang="en-US" sz="1400" dirty="0" smtClean="0"/>
              <a:t>팝업과 퀴즈 등록 후 지정일에 보여줌</a:t>
            </a:r>
            <a:endParaRPr lang="ko-KR" altLang="en-US" sz="2400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628650" y="380392"/>
            <a:ext cx="7886700" cy="671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AutoNum type="arabicParenR"/>
            </a:pPr>
            <a:r>
              <a:rPr lang="ko-KR" altLang="en-US" sz="2000" dirty="0" smtClean="0"/>
              <a:t>새만금 개발청 퀴즈 </a:t>
            </a:r>
            <a:r>
              <a:rPr lang="en-US" altLang="ko-KR" sz="2000" dirty="0" smtClean="0"/>
              <a:t>&amp; </a:t>
            </a:r>
            <a:r>
              <a:rPr lang="ko-KR" altLang="en-US" sz="2000" dirty="0" smtClean="0"/>
              <a:t>팝업 프로그램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8787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628650" y="380392"/>
            <a:ext cx="7886700" cy="671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2) </a:t>
            </a:r>
            <a:r>
              <a:rPr lang="ko-KR" altLang="en-US" sz="2000" dirty="0" smtClean="0"/>
              <a:t>부산인적자원 개발원 웹접근성 인증마크 획득</a:t>
            </a:r>
            <a:endParaRPr lang="ko-KR" altLang="en-US" sz="2000" dirty="0"/>
          </a:p>
        </p:txBody>
      </p:sp>
      <p:sp>
        <p:nvSpPr>
          <p:cNvPr id="10" name="직사각형 9"/>
          <p:cNvSpPr/>
          <p:nvPr/>
        </p:nvSpPr>
        <p:spPr>
          <a:xfrm>
            <a:off x="553798" y="520042"/>
            <a:ext cx="74852" cy="3926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 descr="cert_big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268760"/>
            <a:ext cx="3600400" cy="47439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60032" y="1340768"/>
            <a:ext cx="374441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대상홈페이지 </a:t>
            </a:r>
            <a:r>
              <a:rPr lang="en-US" altLang="ko-KR" sz="1400" dirty="0" smtClean="0"/>
              <a:t>: http://www.bhrdi.or.kr</a:t>
            </a:r>
            <a:endParaRPr lang="ko-KR" altLang="en-US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작업기간 </a:t>
            </a:r>
            <a:r>
              <a:rPr lang="en-US" altLang="ko-KR" sz="1400" dirty="0" smtClean="0"/>
              <a:t>: 1</a:t>
            </a:r>
            <a:r>
              <a:rPr lang="ko-KR" altLang="en-US" sz="1400" dirty="0" smtClean="0"/>
              <a:t>개월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작업인원 </a:t>
            </a:r>
            <a:r>
              <a:rPr lang="en-US" altLang="ko-KR" sz="1400" dirty="0" smtClean="0"/>
              <a:t>: 2</a:t>
            </a:r>
            <a:r>
              <a:rPr lang="ko-KR" altLang="en-US" sz="1400" dirty="0" smtClean="0"/>
              <a:t>인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주요작업</a:t>
            </a:r>
            <a:r>
              <a:rPr lang="en-US" altLang="ko-KR" sz="1400" dirty="0" smtClean="0"/>
              <a:t> :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웹접근성</a:t>
            </a:r>
            <a:r>
              <a:rPr lang="ko-KR" altLang="en-US" sz="1400" dirty="0" smtClean="0"/>
              <a:t> 인증마크 획득 </a:t>
            </a:r>
            <a:endParaRPr lang="en-US" altLang="ko-KR" sz="1400" dirty="0" smtClean="0"/>
          </a:p>
          <a:p>
            <a:r>
              <a:rPr lang="en-US" altLang="ko-KR" sz="1400" dirty="0" smtClean="0"/>
              <a:t> </a:t>
            </a:r>
            <a:r>
              <a:rPr lang="en-US" altLang="ko-KR" sz="1400" dirty="0" smtClean="0"/>
              <a:t>             </a:t>
            </a:r>
            <a:r>
              <a:rPr lang="ko-KR" altLang="en-US" sz="1400" dirty="0" smtClean="0"/>
              <a:t>전체 </a:t>
            </a:r>
            <a:r>
              <a:rPr lang="ko-KR" altLang="en-US" sz="1400" dirty="0" smtClean="0"/>
              <a:t>테이블 구조 오류 수정</a:t>
            </a:r>
            <a:endParaRPr lang="en-US" altLang="ko-KR" sz="1400" dirty="0" smtClean="0"/>
          </a:p>
          <a:p>
            <a:r>
              <a:rPr lang="en-US" altLang="ko-KR" sz="1400" dirty="0" smtClean="0"/>
              <a:t>              tag </a:t>
            </a:r>
            <a:r>
              <a:rPr lang="ko-KR" altLang="en-US" sz="1400" dirty="0" smtClean="0"/>
              <a:t>오류 수정</a:t>
            </a:r>
            <a:endParaRPr lang="en-US" altLang="ko-KR" sz="1400" dirty="0" smtClean="0"/>
          </a:p>
          <a:p>
            <a:r>
              <a:rPr lang="en-US" altLang="ko-KR" sz="1400" dirty="0" smtClean="0"/>
              <a:t>              </a:t>
            </a:r>
            <a:r>
              <a:rPr lang="ko-KR" altLang="en-US" sz="1400" dirty="0" smtClean="0"/>
              <a:t>웹 표준 준수 </a:t>
            </a:r>
            <a:endParaRPr lang="en-US" altLang="ko-KR" sz="1400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4251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5938" t="5463" r="26719" b="2963"/>
          <a:stretch>
            <a:fillRect/>
          </a:stretch>
        </p:blipFill>
        <p:spPr bwMode="auto">
          <a:xfrm>
            <a:off x="539552" y="1406783"/>
            <a:ext cx="3528392" cy="5118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628650" y="380392"/>
            <a:ext cx="7886700" cy="671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3) </a:t>
            </a:r>
            <a:r>
              <a:rPr lang="ko-KR" altLang="en-US" sz="2000" dirty="0" smtClean="0"/>
              <a:t>지입관리 프로그램 수정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보완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553798" y="520042"/>
            <a:ext cx="74852" cy="3926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2586" y="1298952"/>
            <a:ext cx="43179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개발언어 </a:t>
            </a:r>
            <a:r>
              <a:rPr lang="en-US" altLang="ko-KR" sz="1400" dirty="0" smtClean="0"/>
              <a:t>: php </a:t>
            </a:r>
          </a:p>
          <a:p>
            <a:r>
              <a:rPr lang="en-US" altLang="ko-KR" sz="1400" dirty="0" smtClean="0"/>
              <a:t> </a:t>
            </a:r>
          </a:p>
          <a:p>
            <a:r>
              <a:rPr lang="en-US" altLang="ko-KR" sz="1400" dirty="0" smtClean="0"/>
              <a:t>DB : My-sql 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작업기간 </a:t>
            </a:r>
            <a:r>
              <a:rPr lang="en-US" altLang="ko-KR" sz="1400" dirty="0" smtClean="0"/>
              <a:t>: 2</a:t>
            </a:r>
            <a:r>
              <a:rPr lang="ko-KR" altLang="en-US" sz="1400" dirty="0" smtClean="0"/>
              <a:t>개월</a:t>
            </a:r>
            <a:endParaRPr lang="en-US" altLang="ko-KR" sz="1400" dirty="0" smtClean="0"/>
          </a:p>
          <a:p>
            <a:endParaRPr lang="en-US" altLang="ko-KR" dirty="0" smtClean="0"/>
          </a:p>
          <a:p>
            <a:r>
              <a:rPr lang="ko-KR" altLang="en-US" sz="1400" dirty="0" smtClean="0"/>
              <a:t>작업인원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디자이너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인 프로그래머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인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주요작업</a:t>
            </a:r>
            <a:r>
              <a:rPr lang="en-US" altLang="ko-KR" sz="1400" dirty="0" smtClean="0"/>
              <a:t> : join, group by , sub query </a:t>
            </a:r>
            <a:r>
              <a:rPr lang="ko-KR" altLang="en-US" sz="1400" dirty="0" smtClean="0"/>
              <a:t>를 이용</a:t>
            </a:r>
            <a:endParaRPr lang="en-US" altLang="ko-KR" sz="1400" dirty="0" smtClean="0"/>
          </a:p>
          <a:p>
            <a:r>
              <a:rPr lang="en-US" altLang="ko-KR" sz="1400" dirty="0" smtClean="0"/>
              <a:t>              </a:t>
            </a:r>
            <a:r>
              <a:rPr lang="ko-KR" altLang="en-US" sz="1400" dirty="0" smtClean="0"/>
              <a:t>페이지에 보여줌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              </a:t>
            </a:r>
            <a:r>
              <a:rPr lang="ko-KR" altLang="en-US" sz="1400" dirty="0" smtClean="0"/>
              <a:t>선택삭제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엑셀디운로드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기능구현</a:t>
            </a:r>
            <a:endParaRPr lang="en-US" altLang="ko-KR" sz="1400" dirty="0" smtClean="0"/>
          </a:p>
          <a:p>
            <a:r>
              <a:rPr lang="en-US" altLang="ko-KR" sz="1100" dirty="0" smtClean="0"/>
              <a:t>              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380392"/>
            <a:ext cx="7886700" cy="671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4-1 Fixedgearkorea.com </a:t>
            </a:r>
            <a:r>
              <a:rPr lang="ko-KR" altLang="en-US" sz="2000" dirty="0" smtClean="0"/>
              <a:t>홈페이지 제작</a:t>
            </a:r>
            <a:endParaRPr lang="ko-KR" altLang="en-US" sz="2000" dirty="0"/>
          </a:p>
        </p:txBody>
      </p:sp>
      <p:sp>
        <p:nvSpPr>
          <p:cNvPr id="3" name="직사각형 2"/>
          <p:cNvSpPr/>
          <p:nvPr/>
        </p:nvSpPr>
        <p:spPr>
          <a:xfrm>
            <a:off x="553798" y="520042"/>
            <a:ext cx="74852" cy="3926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60032" y="1268760"/>
            <a:ext cx="40324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대상홈페이지 </a:t>
            </a:r>
            <a:r>
              <a:rPr lang="en-US" altLang="ko-KR" sz="1400" dirty="0" smtClean="0"/>
              <a:t>: parksy.estonestudio.co.kr/</a:t>
            </a:r>
            <a:r>
              <a:rPr lang="en-US" altLang="ko-KR" sz="1400" dirty="0" err="1" smtClean="0"/>
              <a:t>loca</a:t>
            </a:r>
            <a:endParaRPr lang="ko-KR" altLang="en-US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개발언어 </a:t>
            </a:r>
            <a:r>
              <a:rPr lang="en-US" altLang="ko-KR" sz="1400" dirty="0" smtClean="0"/>
              <a:t>: php </a:t>
            </a:r>
          </a:p>
          <a:p>
            <a:r>
              <a:rPr lang="en-US" altLang="ko-KR" sz="1400" dirty="0" smtClean="0"/>
              <a:t> </a:t>
            </a:r>
          </a:p>
          <a:p>
            <a:r>
              <a:rPr lang="en-US" altLang="ko-KR" sz="1400" dirty="0" smtClean="0"/>
              <a:t>DB : My-sql 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작업기간 </a:t>
            </a:r>
            <a:r>
              <a:rPr lang="en-US" altLang="ko-KR" sz="1400" dirty="0" smtClean="0"/>
              <a:t>: 1</a:t>
            </a:r>
            <a:r>
              <a:rPr lang="ko-KR" altLang="en-US" sz="1400" dirty="0" smtClean="0"/>
              <a:t>개월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작업인원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디자이너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인 프로그래머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인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주요작업</a:t>
            </a:r>
            <a:r>
              <a:rPr lang="en-US" altLang="ko-KR" sz="1400" dirty="0" smtClean="0"/>
              <a:t> :</a:t>
            </a:r>
            <a:r>
              <a:rPr lang="ko-KR" altLang="en-US" sz="1400" dirty="0" smtClean="0"/>
              <a:t> 안심거래 기능추가</a:t>
            </a:r>
            <a:endParaRPr lang="en-US" altLang="ko-KR" sz="1400" dirty="0" smtClean="0"/>
          </a:p>
          <a:p>
            <a:r>
              <a:rPr lang="en-US" altLang="ko-KR" sz="1400" dirty="0" smtClean="0"/>
              <a:t>              </a:t>
            </a:r>
            <a:r>
              <a:rPr lang="ko-KR" altLang="en-US" sz="1400" dirty="0" smtClean="0"/>
              <a:t>포인트로 회원등급구분작업</a:t>
            </a:r>
            <a:endParaRPr lang="en-US" altLang="ko-KR" sz="1400" dirty="0" smtClean="0"/>
          </a:p>
          <a:p>
            <a:r>
              <a:rPr lang="en-US" altLang="ko-KR" sz="1400" dirty="0" smtClean="0"/>
              <a:t>              </a:t>
            </a:r>
            <a:r>
              <a:rPr lang="ko-KR" altLang="en-US" sz="1400" dirty="0" smtClean="0"/>
              <a:t>회원레벨에 따른 아이콘 기능추가</a:t>
            </a:r>
            <a:endParaRPr lang="en-US" altLang="ko-KR" sz="1400" dirty="0" smtClean="0"/>
          </a:p>
          <a:p>
            <a:r>
              <a:rPr lang="en-US" altLang="ko-KR" sz="1400" dirty="0" smtClean="0"/>
              <a:t>           </a:t>
            </a:r>
          </a:p>
          <a:p>
            <a:endParaRPr lang="en-US" altLang="ko-KR" sz="1400" dirty="0" smtClean="0"/>
          </a:p>
          <a:p>
            <a:endParaRPr lang="ko-KR" altLang="en-US" sz="2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504473" y="1346869"/>
            <a:ext cx="3707487" cy="5106467"/>
            <a:chOff x="504473" y="986829"/>
            <a:chExt cx="3121977" cy="462632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5000" t="7833" r="13020" b="4984"/>
            <a:stretch>
              <a:fillRect/>
            </a:stretch>
          </p:blipFill>
          <p:spPr bwMode="auto">
            <a:xfrm>
              <a:off x="549561" y="986829"/>
              <a:ext cx="3076889" cy="2795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13960" t="38196" r="13663" b="4950"/>
            <a:stretch>
              <a:fillRect/>
            </a:stretch>
          </p:blipFill>
          <p:spPr bwMode="auto">
            <a:xfrm>
              <a:off x="504473" y="3771120"/>
              <a:ext cx="3093596" cy="1842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380392"/>
            <a:ext cx="7886700" cy="671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4-2 </a:t>
            </a:r>
            <a:r>
              <a:rPr lang="en-US" altLang="ko-KR" sz="2000" dirty="0" smtClean="0">
                <a:hlinkClick r:id="rId2"/>
              </a:rPr>
              <a:t>www.cmicorp.co.kr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홈페이지 제작</a:t>
            </a:r>
            <a:endParaRPr lang="ko-KR" altLang="en-US" sz="2000" dirty="0"/>
          </a:p>
        </p:txBody>
      </p:sp>
      <p:sp>
        <p:nvSpPr>
          <p:cNvPr id="3" name="직사각형 2"/>
          <p:cNvSpPr/>
          <p:nvPr/>
        </p:nvSpPr>
        <p:spPr>
          <a:xfrm>
            <a:off x="553798" y="520042"/>
            <a:ext cx="74852" cy="3926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30680" t="7853" r="31485" b="4950"/>
          <a:stretch>
            <a:fillRect/>
          </a:stretch>
        </p:blipFill>
        <p:spPr bwMode="auto">
          <a:xfrm>
            <a:off x="532660" y="1118587"/>
            <a:ext cx="4056319" cy="454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932040" y="1052736"/>
            <a:ext cx="334340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대상홈페이지 </a:t>
            </a:r>
            <a:r>
              <a:rPr lang="en-US" altLang="ko-KR" sz="1400" dirty="0" smtClean="0"/>
              <a:t>: </a:t>
            </a:r>
            <a:r>
              <a:rPr lang="en-US" altLang="ko-KR" sz="1400" dirty="0" smtClean="0">
                <a:hlinkClick r:id="rId2"/>
              </a:rPr>
              <a:t>www.cmicorp.co.kr</a:t>
            </a:r>
            <a:endParaRPr lang="ko-KR" altLang="en-US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개발언어 </a:t>
            </a:r>
            <a:r>
              <a:rPr lang="en-US" altLang="ko-KR" sz="1400" dirty="0" smtClean="0"/>
              <a:t>: php </a:t>
            </a:r>
          </a:p>
          <a:p>
            <a:r>
              <a:rPr lang="en-US" altLang="ko-KR" sz="1400" dirty="0" smtClean="0"/>
              <a:t> </a:t>
            </a:r>
          </a:p>
          <a:p>
            <a:r>
              <a:rPr lang="en-US" altLang="ko-KR" sz="1400" dirty="0" smtClean="0"/>
              <a:t>DB : My-sql 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작업기간 </a:t>
            </a:r>
            <a:r>
              <a:rPr lang="en-US" altLang="ko-KR" sz="1400" dirty="0" smtClean="0"/>
              <a:t>: 2</a:t>
            </a:r>
            <a:r>
              <a:rPr lang="ko-KR" altLang="en-US" sz="1400" dirty="0" smtClean="0"/>
              <a:t>일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작업인원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디자이너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인 프로그래머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인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주요작업</a:t>
            </a:r>
            <a:r>
              <a:rPr lang="en-US" altLang="ko-KR" sz="1400" dirty="0" smtClean="0"/>
              <a:t> 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html </a:t>
            </a:r>
            <a:r>
              <a:rPr lang="ko-KR" altLang="en-US" sz="1400" dirty="0" smtClean="0"/>
              <a:t>단 코드제작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         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ko-KR" altLang="en-US" sz="24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서버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1928802"/>
            <a:ext cx="3500462" cy="2888359"/>
          </a:xfrm>
          <a:prstGeom prst="rect">
            <a:avLst/>
          </a:prstGeom>
        </p:spPr>
      </p:pic>
      <p:grpSp>
        <p:nvGrpSpPr>
          <p:cNvPr id="3" name="그룹 8"/>
          <p:cNvGrpSpPr/>
          <p:nvPr/>
        </p:nvGrpSpPr>
        <p:grpSpPr>
          <a:xfrm>
            <a:off x="285720" y="1500174"/>
            <a:ext cx="4857784" cy="400110"/>
            <a:chOff x="1142976" y="1785926"/>
            <a:chExt cx="7143800" cy="400110"/>
          </a:xfrm>
        </p:grpSpPr>
        <p:sp>
          <p:nvSpPr>
            <p:cNvPr id="10" name="갈매기형 수장 9"/>
            <p:cNvSpPr/>
            <p:nvPr/>
          </p:nvSpPr>
          <p:spPr>
            <a:xfrm>
              <a:off x="1142976" y="1857364"/>
              <a:ext cx="214314" cy="285752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57290" y="1785926"/>
              <a:ext cx="69294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서버</a:t>
              </a:r>
              <a:endParaRPr lang="ko-KR" altLang="en-US" sz="20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143372" y="2643182"/>
            <a:ext cx="442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구분된 문자를 이용하여 클라이언트의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동작을 감지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43372" y="3429000"/>
            <a:ext cx="457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실행 후 클라이언트로 처리결과를 보냄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61252" y="104576"/>
            <a:ext cx="1488037" cy="1434979"/>
            <a:chOff x="161252" y="104576"/>
            <a:chExt cx="1488037" cy="1434979"/>
          </a:xfrm>
        </p:grpSpPr>
        <p:sp>
          <p:nvSpPr>
            <p:cNvPr id="19" name="현 18"/>
            <p:cNvSpPr/>
            <p:nvPr/>
          </p:nvSpPr>
          <p:spPr>
            <a:xfrm rot="900000">
              <a:off x="161252" y="104576"/>
              <a:ext cx="1434979" cy="1434979"/>
            </a:xfrm>
            <a:prstGeom prst="chord">
              <a:avLst>
                <a:gd name="adj1" fmla="val 3381758"/>
                <a:gd name="adj2" fmla="val 2029010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293" y="4587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코드설계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9512" y="836712"/>
              <a:ext cx="9300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2)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+mn-ea"/>
                </a:rPr>
                <a:t>소켓통신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323528" y="853425"/>
              <a:ext cx="10959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61252" y="104576"/>
            <a:ext cx="1488037" cy="1434979"/>
            <a:chOff x="161252" y="104576"/>
            <a:chExt cx="1488037" cy="1434979"/>
          </a:xfrm>
        </p:grpSpPr>
        <p:sp>
          <p:nvSpPr>
            <p:cNvPr id="7" name="현 6"/>
            <p:cNvSpPr/>
            <p:nvPr/>
          </p:nvSpPr>
          <p:spPr>
            <a:xfrm rot="900000">
              <a:off x="161252" y="104576"/>
              <a:ext cx="1434979" cy="1434979"/>
            </a:xfrm>
            <a:prstGeom prst="chord">
              <a:avLst>
                <a:gd name="adj1" fmla="val 3381758"/>
                <a:gd name="adj2" fmla="val 2029010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1293" y="4587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코드설계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9512" y="836712"/>
              <a:ext cx="9300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2)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+mn-ea"/>
                </a:rPr>
                <a:t>소켓통신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323528" y="853425"/>
              <a:ext cx="10959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4" descr="C:\Users\Administrator\Desktop\kyukuyk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285983" y="1643050"/>
            <a:ext cx="5259623" cy="13573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571736" y="3143248"/>
            <a:ext cx="3714776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유저 접속 시 </a:t>
            </a:r>
            <a:r>
              <a:rPr lang="ko-KR" altLang="en-US" dirty="0" err="1" smtClean="0"/>
              <a:t>해쉬맵</a:t>
            </a:r>
            <a:r>
              <a:rPr lang="ko-KR" altLang="en-US" dirty="0" smtClean="0"/>
              <a:t> 에 정보저장</a:t>
            </a:r>
            <a:endParaRPr lang="ko-KR" altLang="en-US" dirty="0"/>
          </a:p>
        </p:txBody>
      </p:sp>
      <p:pic>
        <p:nvPicPr>
          <p:cNvPr id="13" name="Picture 4" descr="C:\Users\Administrator\Desktop\kyukuyk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285984" y="4071942"/>
            <a:ext cx="5500726" cy="12524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571736" y="5500702"/>
            <a:ext cx="5214974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err="1" smtClean="0"/>
              <a:t>토크나이저를</a:t>
            </a:r>
            <a:r>
              <a:rPr lang="ko-KR" altLang="en-US" dirty="0" smtClean="0"/>
              <a:t> 이용 하여 받아온 정보 분류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내용 개체 틀 8"/>
          <p:cNvGraphicFramePr>
            <a:graphicFrameLocks noGrp="1"/>
          </p:cNvGraphicFramePr>
          <p:nvPr>
            <p:ph idx="1"/>
          </p:nvPr>
        </p:nvGraphicFramePr>
        <p:xfrm>
          <a:off x="428596" y="2000240"/>
          <a:ext cx="4500594" cy="1000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198"/>
                <a:gridCol w="1500198"/>
                <a:gridCol w="1500198"/>
              </a:tblGrid>
              <a:tr h="3871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문제번호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문제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정답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612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Primary key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 dirty="0" smtClean="0"/>
                        <a:t>NOU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/>
                        <a:t>Varchar2(100)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그룹 19"/>
          <p:cNvGrpSpPr/>
          <p:nvPr/>
        </p:nvGrpSpPr>
        <p:grpSpPr>
          <a:xfrm>
            <a:off x="428596" y="1500174"/>
            <a:ext cx="2928958" cy="369332"/>
            <a:chOff x="428596" y="1500174"/>
            <a:chExt cx="292895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642910" y="1500174"/>
              <a:ext cx="2714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QUIZ</a:t>
              </a:r>
              <a:r>
                <a:rPr lang="ko-KR" altLang="en-US" dirty="0" smtClean="0"/>
                <a:t>문제 </a:t>
              </a:r>
              <a:r>
                <a:rPr lang="en-US" altLang="ko-KR" dirty="0" smtClean="0"/>
                <a:t>Table </a:t>
              </a:r>
              <a:r>
                <a:rPr lang="ko-KR" altLang="en-US" dirty="0" smtClean="0"/>
                <a:t>생성</a:t>
              </a:r>
              <a:endParaRPr lang="ko-KR" altLang="en-US" dirty="0"/>
            </a:p>
          </p:txBody>
        </p:sp>
        <p:sp>
          <p:nvSpPr>
            <p:cNvPr id="11" name="갈매기형 수장 10"/>
            <p:cNvSpPr/>
            <p:nvPr/>
          </p:nvSpPr>
          <p:spPr>
            <a:xfrm>
              <a:off x="428596" y="1500174"/>
              <a:ext cx="214314" cy="357190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그림 11" descr="문제 테이블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3504" y="2000240"/>
            <a:ext cx="3284383" cy="1000132"/>
          </a:xfrm>
          <a:prstGeom prst="rect">
            <a:avLst/>
          </a:prstGeom>
        </p:spPr>
      </p:pic>
      <p:grpSp>
        <p:nvGrpSpPr>
          <p:cNvPr id="4" name="그룹 16"/>
          <p:cNvGrpSpPr/>
          <p:nvPr/>
        </p:nvGrpSpPr>
        <p:grpSpPr>
          <a:xfrm>
            <a:off x="428596" y="3143248"/>
            <a:ext cx="2928958" cy="369332"/>
            <a:chOff x="428596" y="3143248"/>
            <a:chExt cx="2928958" cy="369332"/>
          </a:xfrm>
        </p:grpSpPr>
        <p:sp>
          <p:nvSpPr>
            <p:cNvPr id="13" name="TextBox 12"/>
            <p:cNvSpPr txBox="1"/>
            <p:nvPr/>
          </p:nvSpPr>
          <p:spPr>
            <a:xfrm>
              <a:off x="642910" y="3143248"/>
              <a:ext cx="2714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회원정보 </a:t>
              </a:r>
              <a:r>
                <a:rPr lang="en-US" altLang="ko-KR" dirty="0" smtClean="0"/>
                <a:t>Table </a:t>
              </a:r>
              <a:r>
                <a:rPr lang="ko-KR" altLang="en-US" dirty="0" smtClean="0"/>
                <a:t>생성</a:t>
              </a:r>
              <a:endParaRPr lang="ko-KR" altLang="en-US" dirty="0"/>
            </a:p>
          </p:txBody>
        </p:sp>
        <p:sp>
          <p:nvSpPr>
            <p:cNvPr id="15" name="갈매기형 수장 14"/>
            <p:cNvSpPr/>
            <p:nvPr/>
          </p:nvSpPr>
          <p:spPr>
            <a:xfrm>
              <a:off x="428596" y="3143248"/>
              <a:ext cx="214314" cy="357190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428596" y="3714752"/>
          <a:ext cx="8501124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854"/>
                <a:gridCol w="1416854"/>
                <a:gridCol w="1416854"/>
                <a:gridCol w="1416854"/>
                <a:gridCol w="1416854"/>
                <a:gridCol w="1416854"/>
              </a:tblGrid>
              <a:tr h="4286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아이디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성별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점수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Primary key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</a:t>
                      </a:r>
                      <a:r>
                        <a:rPr lang="en-US" altLang="ko-KR" baseline="0" dirty="0" smtClean="0"/>
                        <a:t>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Varchar2(10)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Unique</a:t>
                      </a:r>
                      <a:r>
                        <a:rPr lang="en-US" altLang="ko-KR" baseline="0" dirty="0" smtClean="0"/>
                        <a:t> key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Number(6)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그림 18" descr="회원가입 테이블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596" y="4929198"/>
            <a:ext cx="4286280" cy="134302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61252" y="104576"/>
            <a:ext cx="1488037" cy="1434979"/>
            <a:chOff x="161252" y="104576"/>
            <a:chExt cx="1488037" cy="1434979"/>
          </a:xfrm>
        </p:grpSpPr>
        <p:sp>
          <p:nvSpPr>
            <p:cNvPr id="20" name="현 19"/>
            <p:cNvSpPr/>
            <p:nvPr/>
          </p:nvSpPr>
          <p:spPr>
            <a:xfrm rot="900000">
              <a:off x="161252" y="104576"/>
              <a:ext cx="1434979" cy="1434979"/>
            </a:xfrm>
            <a:prstGeom prst="chord">
              <a:avLst>
                <a:gd name="adj1" fmla="val 3381758"/>
                <a:gd name="adj2" fmla="val 2029010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1293" y="4587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코드설계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9512" y="836712"/>
              <a:ext cx="12121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2)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+mn-ea"/>
                </a:rPr>
                <a:t>데이터베이스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323528" y="853425"/>
              <a:ext cx="10959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1998</Words>
  <Application>Microsoft Office PowerPoint</Application>
  <PresentationFormat>화면 슬라이드 쇼(4:3)</PresentationFormat>
  <Paragraphs>741</Paragraphs>
  <Slides>66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67" baseType="lpstr">
      <vt:lpstr>Office 테마</vt:lpstr>
      <vt:lpstr>Quiz Game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동기</vt:lpstr>
      <vt:lpstr>슬라이드 22</vt:lpstr>
      <vt:lpstr>구조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실무 포트폴리오</vt:lpstr>
      <vt:lpstr> </vt:lpstr>
      <vt:lpstr>슬라이드 61</vt:lpstr>
      <vt:lpstr>슬라이드 62</vt:lpstr>
      <vt:lpstr>슬라이드 63</vt:lpstr>
      <vt:lpstr>슬라이드 64</vt:lpstr>
      <vt:lpstr>슬라이드 65</vt:lpstr>
      <vt:lpstr>슬라이드 66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msk</dc:creator>
  <cp:lastModifiedBy>Very Infortant Person</cp:lastModifiedBy>
  <cp:revision>331</cp:revision>
  <dcterms:created xsi:type="dcterms:W3CDTF">2012-12-30T15:18:19Z</dcterms:created>
  <dcterms:modified xsi:type="dcterms:W3CDTF">2015-04-17T23:27:03Z</dcterms:modified>
</cp:coreProperties>
</file>